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58" r:id="rId2"/>
    <p:sldId id="452" r:id="rId3"/>
    <p:sldId id="464" r:id="rId4"/>
    <p:sldId id="453" r:id="rId5"/>
    <p:sldId id="454" r:id="rId6"/>
    <p:sldId id="455" r:id="rId7"/>
    <p:sldId id="456" r:id="rId8"/>
    <p:sldId id="459" r:id="rId9"/>
    <p:sldId id="461" r:id="rId10"/>
    <p:sldId id="457" r:id="rId11"/>
    <p:sldId id="263" r:id="rId12"/>
    <p:sldId id="465" r:id="rId13"/>
    <p:sldId id="462" r:id="rId14"/>
    <p:sldId id="264"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dy, Ellen" initials="KE" lastIdx="2" clrIdx="0">
    <p:extLst>
      <p:ext uri="{19B8F6BF-5375-455C-9EA6-DF929625EA0E}">
        <p15:presenceInfo xmlns:p15="http://schemas.microsoft.com/office/powerpoint/2012/main" userId="S::EKENNEDY@broward.org::3c754efb-cb2f-4b5b-b5e6-dc248bbb2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p:scale>
          <a:sx n="70" d="100"/>
          <a:sy n="70" d="100"/>
        </p:scale>
        <p:origin x="1158" y="426"/>
      </p:cViewPr>
      <p:guideLst>
        <p:guide orient="horz" pos="2160"/>
        <p:guide pos="3840"/>
        <p:guide pos="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AA7D236-AF5A-4DCB-9BFF-8ECE539D0F0D}" type="datetimeFigureOut">
              <a:rPr lang="en-US" smtClean="0"/>
              <a:t>6/3/2021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AA6B8FA-0B3F-443A-8F65-2E8AD7EF7A14}" type="slidenum">
              <a:rPr lang="en-US" smtClean="0"/>
              <a:t>‹#›</a:t>
            </a:fld>
            <a:endParaRPr lang="en-US"/>
          </a:p>
        </p:txBody>
      </p:sp>
    </p:spTree>
    <p:extLst>
      <p:ext uri="{BB962C8B-B14F-4D97-AF65-F5344CB8AC3E}">
        <p14:creationId xmlns:p14="http://schemas.microsoft.com/office/powerpoint/2010/main" val="288568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D72C-14AC-45C9-B784-83EBCBFD4A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9F16C9-B79F-424D-BB34-88FE69243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3A2DED-CA89-4874-BAFD-D4086FF3D5D0}"/>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5" name="Footer Placeholder 4">
            <a:extLst>
              <a:ext uri="{FF2B5EF4-FFF2-40B4-BE49-F238E27FC236}">
                <a16:creationId xmlns:a16="http://schemas.microsoft.com/office/drawing/2014/main" id="{995629E0-5DB6-4CFB-AB4B-32C565A3A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89C54-E199-48AE-B204-61E21B12F013}"/>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56637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6674-6C3F-489A-9DF0-74B3D6DCA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68A257-5FE4-4B6B-8C7B-BC7A9FA43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2E877-51B1-46FD-97A4-DF40A7B2573E}"/>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5" name="Footer Placeholder 4">
            <a:extLst>
              <a:ext uri="{FF2B5EF4-FFF2-40B4-BE49-F238E27FC236}">
                <a16:creationId xmlns:a16="http://schemas.microsoft.com/office/drawing/2014/main" id="{98038404-501C-41A3-A5F0-C02A04548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18D73-C413-4476-85C0-F4EB2FEA29A8}"/>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379131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CBB3E7-9810-4EDA-B1E7-3195D5C8FF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CFD21C-A242-4160-8DF1-806B5BB03B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23C64-E16F-43E5-B738-747F8ED4D057}"/>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5" name="Footer Placeholder 4">
            <a:extLst>
              <a:ext uri="{FF2B5EF4-FFF2-40B4-BE49-F238E27FC236}">
                <a16:creationId xmlns:a16="http://schemas.microsoft.com/office/drawing/2014/main" id="{3E4B6D8C-0676-4796-8120-2DC751DD8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07B99-49E7-4738-B63D-C6DEC4EDF833}"/>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388829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E1C0-CFB8-41AF-8398-D0995E214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A7373-007A-4A9B-9843-26E35CC8E4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F9CC5-9B83-456F-B391-C7A0237D7189}"/>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5" name="Footer Placeholder 4">
            <a:extLst>
              <a:ext uri="{FF2B5EF4-FFF2-40B4-BE49-F238E27FC236}">
                <a16:creationId xmlns:a16="http://schemas.microsoft.com/office/drawing/2014/main" id="{44D88E97-DF25-4E52-9A02-2D6B5F5D9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5394A-BFEC-4848-8E35-AF4B660AA2A6}"/>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139356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8589-A7B2-460B-B2F6-12CBEC11D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18024E-C535-424E-8E05-FCE03BA45B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5DF70-7ED6-40A6-83DD-E0CC050FC7F0}"/>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5" name="Footer Placeholder 4">
            <a:extLst>
              <a:ext uri="{FF2B5EF4-FFF2-40B4-BE49-F238E27FC236}">
                <a16:creationId xmlns:a16="http://schemas.microsoft.com/office/drawing/2014/main" id="{BB335F19-5BBC-44B4-B765-F07DB2883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EE322-E7C5-46BE-9F0B-7A3D32884BBC}"/>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128106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DC8D-4C74-4242-93EB-62170483D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C6C64-4A1D-42D6-BED4-8295C2D4E9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106BE0-86D5-4D28-90EB-161D656871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D5458D-735B-4FA3-95E5-2E2EABA6C37A}"/>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6" name="Footer Placeholder 5">
            <a:extLst>
              <a:ext uri="{FF2B5EF4-FFF2-40B4-BE49-F238E27FC236}">
                <a16:creationId xmlns:a16="http://schemas.microsoft.com/office/drawing/2014/main" id="{C972D822-F366-45E5-8914-1FBABFE15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FB39D-D0EA-49C4-BA74-699F18A89B1C}"/>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50448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B9BC-EA8C-4650-9849-924229EADA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67E804-94A9-4822-9A18-DB288115F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2E638C-ECE8-4866-8661-94F407D419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16E44-C831-41BE-BF34-FE0C6022D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85D23-D651-42DF-9325-E9C189582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D9CCC9-011F-4275-8B8A-3B576EB88BAD}"/>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8" name="Footer Placeholder 7">
            <a:extLst>
              <a:ext uri="{FF2B5EF4-FFF2-40B4-BE49-F238E27FC236}">
                <a16:creationId xmlns:a16="http://schemas.microsoft.com/office/drawing/2014/main" id="{5CCA7C13-1408-45FB-BAFB-63A8DA6DFE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AA8688-7E21-40CB-8199-FC4FEE749B81}"/>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269766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3808-E851-4C1E-8D26-08DBD31FC9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F37E53-171D-4317-9538-95824C11B9BC}"/>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4" name="Footer Placeholder 3">
            <a:extLst>
              <a:ext uri="{FF2B5EF4-FFF2-40B4-BE49-F238E27FC236}">
                <a16:creationId xmlns:a16="http://schemas.microsoft.com/office/drawing/2014/main" id="{921F7EEA-6FF1-4BAA-A790-BBE0C9959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778615-D757-4D16-8644-B11DE5B4D0DF}"/>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49564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7F612-F1AA-466E-B782-56A5C48FDB6C}"/>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3" name="Footer Placeholder 2">
            <a:extLst>
              <a:ext uri="{FF2B5EF4-FFF2-40B4-BE49-F238E27FC236}">
                <a16:creationId xmlns:a16="http://schemas.microsoft.com/office/drawing/2014/main" id="{CACD55BB-0ECF-4E0B-937D-20651D3EB9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0B9F6F-0D8C-4305-9520-B5538D2802F7}"/>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381175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069B-6615-467C-859D-55B9604C4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AF0CAE-2550-4C58-9114-9933AA7484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9C1689-2477-4FF4-8B03-E6C993220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DD28C-B702-4E98-A437-A3D5BE9C3737}"/>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6" name="Footer Placeholder 5">
            <a:extLst>
              <a:ext uri="{FF2B5EF4-FFF2-40B4-BE49-F238E27FC236}">
                <a16:creationId xmlns:a16="http://schemas.microsoft.com/office/drawing/2014/main" id="{950CCD94-3E5A-4F79-9A44-1F7C709CB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80EF1-DA98-461A-9C55-7FAB0F7356FE}"/>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264989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D09D-5F7A-40D1-B7A3-FF5AC3A5C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9DC3F4-53FC-44C7-80D7-5CBBD5770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9514B9-8987-42E8-A7A8-FADC5EE11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52D13A-BF5D-4AC2-8130-4D726F55E8A8}"/>
              </a:ext>
            </a:extLst>
          </p:cNvPr>
          <p:cNvSpPr>
            <a:spLocks noGrp="1"/>
          </p:cNvSpPr>
          <p:nvPr>
            <p:ph type="dt" sz="half" idx="10"/>
          </p:nvPr>
        </p:nvSpPr>
        <p:spPr/>
        <p:txBody>
          <a:bodyPr/>
          <a:lstStyle/>
          <a:p>
            <a:fld id="{0AB91417-91CD-4C6A-A510-C7C6F41B8D57}" type="datetimeFigureOut">
              <a:rPr lang="en-US" smtClean="0"/>
              <a:t>6/3/2021</a:t>
            </a:fld>
            <a:endParaRPr lang="en-US"/>
          </a:p>
        </p:txBody>
      </p:sp>
      <p:sp>
        <p:nvSpPr>
          <p:cNvPr id="6" name="Footer Placeholder 5">
            <a:extLst>
              <a:ext uri="{FF2B5EF4-FFF2-40B4-BE49-F238E27FC236}">
                <a16:creationId xmlns:a16="http://schemas.microsoft.com/office/drawing/2014/main" id="{BCCA9BDE-5230-4F5F-A7B9-C75282AA0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51FA6-0D3E-4D02-A62A-B654DF137876}"/>
              </a:ext>
            </a:extLst>
          </p:cNvPr>
          <p:cNvSpPr>
            <a:spLocks noGrp="1"/>
          </p:cNvSpPr>
          <p:nvPr>
            <p:ph type="sldNum" sz="quarter" idx="12"/>
          </p:nvPr>
        </p:nvSpPr>
        <p:spPr/>
        <p:txBody>
          <a:bodyPr/>
          <a:lstStyle/>
          <a:p>
            <a:fld id="{3BB3CB46-B100-42C7-A347-E5729D3F9096}" type="slidenum">
              <a:rPr lang="en-US" smtClean="0"/>
              <a:t>‹#›</a:t>
            </a:fld>
            <a:endParaRPr lang="en-US"/>
          </a:p>
        </p:txBody>
      </p:sp>
    </p:spTree>
    <p:extLst>
      <p:ext uri="{BB962C8B-B14F-4D97-AF65-F5344CB8AC3E}">
        <p14:creationId xmlns:p14="http://schemas.microsoft.com/office/powerpoint/2010/main" val="134174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1A3CC2-C90C-443B-B3BF-8A017F2B5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B02C5-F69D-407E-93B7-EAFFF2BE4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729B1-241B-49DC-880E-0FA58B24D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91417-91CD-4C6A-A510-C7C6F41B8D57}" type="datetimeFigureOut">
              <a:rPr lang="en-US" smtClean="0"/>
              <a:t>6/3/2021</a:t>
            </a:fld>
            <a:endParaRPr lang="en-US"/>
          </a:p>
        </p:txBody>
      </p:sp>
      <p:sp>
        <p:nvSpPr>
          <p:cNvPr id="5" name="Footer Placeholder 4">
            <a:extLst>
              <a:ext uri="{FF2B5EF4-FFF2-40B4-BE49-F238E27FC236}">
                <a16:creationId xmlns:a16="http://schemas.microsoft.com/office/drawing/2014/main" id="{5D376AFB-6126-49F9-97AF-AD988635B2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134DE8-738E-4011-AA85-FFC5DEA88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3CB46-B100-42C7-A347-E5729D3F9096}" type="slidenum">
              <a:rPr lang="en-US" smtClean="0"/>
              <a:t>‹#›</a:t>
            </a:fld>
            <a:endParaRPr lang="en-US"/>
          </a:p>
        </p:txBody>
      </p:sp>
    </p:spTree>
    <p:extLst>
      <p:ext uri="{BB962C8B-B14F-4D97-AF65-F5344CB8AC3E}">
        <p14:creationId xmlns:p14="http://schemas.microsoft.com/office/powerpoint/2010/main" val="229718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zSSpaUs7Mo"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youtube.com/watch?v=sC3yGVNW9J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sC3yGVNW9J4" TargetMode="External"/><Relationship Id="rId2" Type="http://schemas.openxmlformats.org/officeDocument/2006/relationships/hyperlink" Target="https://www.youtube.com/watch?v=VzSSpaUs7Mo" TargetMode="External"/><Relationship Id="rId1" Type="http://schemas.openxmlformats.org/officeDocument/2006/relationships/slideLayout" Target="../slideLayouts/slideLayout2.xml"/><Relationship Id="rId5" Type="http://schemas.openxmlformats.org/officeDocument/2006/relationships/hyperlink" Target="https://www.broward.org/Arts/PublicArt/Pages/Artwork.aspx?artwork=1472" TargetMode="External"/><Relationship Id="rId4" Type="http://schemas.openxmlformats.org/officeDocument/2006/relationships/hyperlink" Target="https://www.porteverglades.net/stewardship/public-ar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483AE7-1D54-4C80-BAD9-C91BF3FFF3A7}"/>
              </a:ext>
            </a:extLst>
          </p:cNvPr>
          <p:cNvSpPr>
            <a:spLocks noGrp="1"/>
          </p:cNvSpPr>
          <p:nvPr>
            <p:ph type="title"/>
          </p:nvPr>
        </p:nvSpPr>
        <p:spPr>
          <a:xfrm>
            <a:off x="718686" y="5091762"/>
            <a:ext cx="7484787" cy="1264588"/>
          </a:xfrm>
        </p:spPr>
        <p:txBody>
          <a:bodyPr vert="horz" lIns="91440" tIns="45720" rIns="91440" bIns="45720" rtlCol="0" anchor="ctr">
            <a:normAutofit fontScale="90000"/>
          </a:bodyPr>
          <a:lstStyle/>
          <a:p>
            <a:pPr algn="r"/>
            <a:r>
              <a:rPr lang="en-US" sz="4800" dirty="0">
                <a:solidFill>
                  <a:srgbClr val="FFFFFF"/>
                </a:solidFill>
              </a:rPr>
              <a:t>Environmental Stewardship Through Public Art</a:t>
            </a:r>
          </a:p>
        </p:txBody>
      </p:sp>
      <p:sp>
        <p:nvSpPr>
          <p:cNvPr id="3" name="Text Placeholder 2">
            <a:extLst>
              <a:ext uri="{FF2B5EF4-FFF2-40B4-BE49-F238E27FC236}">
                <a16:creationId xmlns:a16="http://schemas.microsoft.com/office/drawing/2014/main" id="{F46FDD42-2CFF-4225-B7B9-B2CED55B92A1}"/>
              </a:ext>
            </a:extLst>
          </p:cNvPr>
          <p:cNvSpPr>
            <a:spLocks noGrp="1"/>
          </p:cNvSpPr>
          <p:nvPr>
            <p:ph type="body" idx="1"/>
          </p:nvPr>
        </p:nvSpPr>
        <p:spPr>
          <a:xfrm>
            <a:off x="8602119" y="5091763"/>
            <a:ext cx="3066716" cy="1264587"/>
          </a:xfrm>
        </p:spPr>
        <p:txBody>
          <a:bodyPr vert="horz" lIns="91440" tIns="45720" rIns="91440" bIns="45720" rtlCol="0" anchor="ctr">
            <a:normAutofit/>
          </a:bodyPr>
          <a:lstStyle/>
          <a:p>
            <a:r>
              <a:rPr lang="en-US" dirty="0">
                <a:solidFill>
                  <a:srgbClr val="FFC000"/>
                </a:solidFill>
              </a:rPr>
              <a:t>Entry Classification: #6</a:t>
            </a:r>
          </a:p>
          <a:p>
            <a:r>
              <a:rPr lang="en-US" dirty="0">
                <a:solidFill>
                  <a:srgbClr val="FFC000"/>
                </a:solidFill>
              </a:rPr>
              <a:t>Category: 3</a:t>
            </a:r>
          </a:p>
        </p:txBody>
      </p:sp>
      <p:pic>
        <p:nvPicPr>
          <p:cNvPr id="5" name="Picture 4" descr="A picture containing text, decorated&#10;&#10;Description automatically generated">
            <a:extLst>
              <a:ext uri="{FF2B5EF4-FFF2-40B4-BE49-F238E27FC236}">
                <a16:creationId xmlns:a16="http://schemas.microsoft.com/office/drawing/2014/main" id="{AF56496C-85CF-4B4C-B166-1E3A7647E7F3}"/>
              </a:ext>
            </a:extLst>
          </p:cNvPr>
          <p:cNvPicPr>
            <a:picLocks noChangeAspect="1"/>
          </p:cNvPicPr>
          <p:nvPr/>
        </p:nvPicPr>
        <p:blipFill rotWithShape="1">
          <a:blip r:embed="rId2">
            <a:extLst>
              <a:ext uri="{28A0092B-C50C-407E-A947-70E740481C1C}">
                <a14:useLocalDpi xmlns:a14="http://schemas.microsoft.com/office/drawing/2010/main" val="0"/>
              </a:ext>
            </a:extLst>
          </a:blip>
          <a:srcRect t="1915" r="-1" b="5538"/>
          <a:stretch/>
        </p:blipFill>
        <p:spPr>
          <a:xfrm>
            <a:off x="320040" y="320040"/>
            <a:ext cx="11548872" cy="4462272"/>
          </a:xfrm>
          <a:prstGeom prst="rect">
            <a:avLst/>
          </a:prstGeom>
        </p:spPr>
      </p:pic>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51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DC4B4-14D9-4D2B-8776-9817FF0E834F}"/>
              </a:ext>
            </a:extLst>
          </p:cNvPr>
          <p:cNvSpPr>
            <a:spLocks noGrp="1"/>
          </p:cNvSpPr>
          <p:nvPr>
            <p:ph type="title"/>
          </p:nvPr>
        </p:nvSpPr>
        <p:spPr>
          <a:xfrm>
            <a:off x="704849" y="294538"/>
            <a:ext cx="9895951" cy="1033669"/>
          </a:xfrm>
        </p:spPr>
        <p:txBody>
          <a:bodyPr>
            <a:normAutofit/>
          </a:bodyPr>
          <a:lstStyle/>
          <a:p>
            <a:r>
              <a:rPr lang="en-US" sz="4000" dirty="0">
                <a:solidFill>
                  <a:srgbClr val="FFFFFF"/>
                </a:solidFill>
              </a:rPr>
              <a:t>Expenditures &amp; Assets</a:t>
            </a:r>
          </a:p>
        </p:txBody>
      </p:sp>
      <p:sp>
        <p:nvSpPr>
          <p:cNvPr id="9" name="TextBox 8">
            <a:extLst>
              <a:ext uri="{FF2B5EF4-FFF2-40B4-BE49-F238E27FC236}">
                <a16:creationId xmlns:a16="http://schemas.microsoft.com/office/drawing/2014/main" id="{906F2490-955F-4F3F-A6ED-195FE6B9B713}"/>
              </a:ext>
            </a:extLst>
          </p:cNvPr>
          <p:cNvSpPr txBox="1"/>
          <p:nvPr/>
        </p:nvSpPr>
        <p:spPr>
          <a:xfrm>
            <a:off x="771525" y="1722841"/>
            <a:ext cx="5324475" cy="5509200"/>
          </a:xfrm>
          <a:prstGeom prst="rect">
            <a:avLst/>
          </a:prstGeom>
          <a:noFill/>
        </p:spPr>
        <p:txBody>
          <a:bodyPr wrap="square" rtlCol="0">
            <a:spAutoFit/>
          </a:bodyPr>
          <a:lstStyle/>
          <a:p>
            <a:r>
              <a:rPr lang="en-US" sz="2200" dirty="0"/>
              <a:t>The Public Art &amp; Design Program was established by Broward County Government to created an enhanced visual environment for residents as well as promote tourism and economic vitality through artistic design of public places. Two percent of a Broward County capital improvement project budget is allocated to public art construction or renovation of any building.</a:t>
            </a:r>
          </a:p>
          <a:p>
            <a:endParaRPr lang="en-US" sz="2200" dirty="0"/>
          </a:p>
          <a:p>
            <a:r>
              <a:rPr lang="en-US" sz="2200" dirty="0"/>
              <a:t>The total cost for the Harbormaster Tower mural was $90,000 with a $5,000 contingency fee. The artist was paid in five installments based on completion of milestones.</a:t>
            </a:r>
          </a:p>
          <a:p>
            <a:endParaRPr lang="en-US" sz="2200" dirty="0"/>
          </a:p>
        </p:txBody>
      </p:sp>
      <p:graphicFrame>
        <p:nvGraphicFramePr>
          <p:cNvPr id="21" name="Table 5">
            <a:extLst>
              <a:ext uri="{FF2B5EF4-FFF2-40B4-BE49-F238E27FC236}">
                <a16:creationId xmlns:a16="http://schemas.microsoft.com/office/drawing/2014/main" id="{DE723C5A-AC18-4FC3-9E18-3558925A30D9}"/>
              </a:ext>
            </a:extLst>
          </p:cNvPr>
          <p:cNvGraphicFramePr>
            <a:graphicFrameLocks noGrp="1"/>
          </p:cNvGraphicFramePr>
          <p:nvPr>
            <p:ph idx="1"/>
            <p:extLst>
              <p:ext uri="{D42A27DB-BD31-4B8C-83A1-F6EECF244321}">
                <p14:modId xmlns:p14="http://schemas.microsoft.com/office/powerpoint/2010/main" val="432355634"/>
              </p:ext>
            </p:extLst>
          </p:nvPr>
        </p:nvGraphicFramePr>
        <p:xfrm>
          <a:off x="6837524" y="1590040"/>
          <a:ext cx="4812134" cy="5267962"/>
        </p:xfrm>
        <a:graphic>
          <a:graphicData uri="http://schemas.openxmlformats.org/drawingml/2006/table">
            <a:tbl>
              <a:tblPr firstRow="1" bandRow="1">
                <a:tableStyleId>{5C22544A-7EE6-4342-B048-85BDC9FD1C3A}</a:tableStyleId>
              </a:tblPr>
              <a:tblGrid>
                <a:gridCol w="3739487">
                  <a:extLst>
                    <a:ext uri="{9D8B030D-6E8A-4147-A177-3AD203B41FA5}">
                      <a16:colId xmlns:a16="http://schemas.microsoft.com/office/drawing/2014/main" val="2839187140"/>
                    </a:ext>
                  </a:extLst>
                </a:gridCol>
                <a:gridCol w="1072647">
                  <a:extLst>
                    <a:ext uri="{9D8B030D-6E8A-4147-A177-3AD203B41FA5}">
                      <a16:colId xmlns:a16="http://schemas.microsoft.com/office/drawing/2014/main" val="227937116"/>
                    </a:ext>
                  </a:extLst>
                </a:gridCol>
              </a:tblGrid>
              <a:tr h="376283">
                <a:tc gridSpan="2">
                  <a:txBody>
                    <a:bodyPr/>
                    <a:lstStyle/>
                    <a:p>
                      <a:r>
                        <a:rPr lang="en-US" dirty="0"/>
                        <a:t>Estimated Artwork Production Cost</a:t>
                      </a:r>
                    </a:p>
                  </a:txBody>
                  <a:tcPr>
                    <a:solidFill>
                      <a:srgbClr val="002060"/>
                    </a:solidFill>
                  </a:tcPr>
                </a:tc>
                <a:tc hMerge="1">
                  <a:txBody>
                    <a:bodyPr/>
                    <a:lstStyle/>
                    <a:p>
                      <a:endParaRPr lang="en-US" dirty="0"/>
                    </a:p>
                  </a:txBody>
                  <a:tcPr/>
                </a:tc>
                <a:extLst>
                  <a:ext uri="{0D108BD9-81ED-4DB2-BD59-A6C34878D82A}">
                    <a16:rowId xmlns:a16="http://schemas.microsoft.com/office/drawing/2014/main" val="2225623956"/>
                  </a:ext>
                </a:extLst>
              </a:tr>
              <a:tr h="376283">
                <a:tc>
                  <a:txBody>
                    <a:bodyPr/>
                    <a:lstStyle/>
                    <a:p>
                      <a:r>
                        <a:rPr lang="en-US" dirty="0"/>
                        <a:t>Lifts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$9,500</a:t>
                      </a:r>
                    </a:p>
                  </a:txBody>
                  <a:tcPr/>
                </a:tc>
                <a:extLst>
                  <a:ext uri="{0D108BD9-81ED-4DB2-BD59-A6C34878D82A}">
                    <a16:rowId xmlns:a16="http://schemas.microsoft.com/office/drawing/2014/main" val="551675434"/>
                  </a:ext>
                </a:extLst>
              </a:tr>
              <a:tr h="376283">
                <a:tc>
                  <a:txBody>
                    <a:bodyPr/>
                    <a:lstStyle/>
                    <a:p>
                      <a:r>
                        <a:rPr lang="en-US" dirty="0"/>
                        <a:t>Paint/Latex (Bear Marquee) Exterior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$3,000</a:t>
                      </a:r>
                    </a:p>
                  </a:txBody>
                  <a:tcPr/>
                </a:tc>
                <a:extLst>
                  <a:ext uri="{0D108BD9-81ED-4DB2-BD59-A6C34878D82A}">
                    <a16:rowId xmlns:a16="http://schemas.microsoft.com/office/drawing/2014/main" val="2920819804"/>
                  </a:ext>
                </a:extLst>
              </a:tr>
              <a:tr h="376283">
                <a:tc>
                  <a:txBody>
                    <a:bodyPr/>
                    <a:lstStyle/>
                    <a:p>
                      <a:r>
                        <a:rPr lang="en-US" dirty="0"/>
                        <a:t>Spray cans/ Montana Gold &amp; Black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$2,000</a:t>
                      </a:r>
                    </a:p>
                  </a:txBody>
                  <a:tcPr/>
                </a:tc>
                <a:extLst>
                  <a:ext uri="{0D108BD9-81ED-4DB2-BD59-A6C34878D82A}">
                    <a16:rowId xmlns:a16="http://schemas.microsoft.com/office/drawing/2014/main" val="3198112224"/>
                  </a:ext>
                </a:extLst>
              </a:tr>
              <a:tr h="376283">
                <a:tc>
                  <a:txBody>
                    <a:bodyPr/>
                    <a:lstStyle/>
                    <a:p>
                      <a:r>
                        <a:rPr lang="en-US" dirty="0"/>
                        <a:t>Lighting and Installation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$9,000</a:t>
                      </a:r>
                    </a:p>
                  </a:txBody>
                  <a:tcPr/>
                </a:tc>
                <a:extLst>
                  <a:ext uri="{0D108BD9-81ED-4DB2-BD59-A6C34878D82A}">
                    <a16:rowId xmlns:a16="http://schemas.microsoft.com/office/drawing/2014/main" val="1022412496"/>
                  </a:ext>
                </a:extLst>
              </a:tr>
              <a:tr h="376283">
                <a:tc>
                  <a:txBody>
                    <a:bodyPr/>
                    <a:lstStyle/>
                    <a:p>
                      <a:r>
                        <a:rPr lang="en-US" dirty="0"/>
                        <a:t>Transportation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$1,200</a:t>
                      </a:r>
                    </a:p>
                  </a:txBody>
                  <a:tcPr/>
                </a:tc>
                <a:extLst>
                  <a:ext uri="{0D108BD9-81ED-4DB2-BD59-A6C34878D82A}">
                    <a16:rowId xmlns:a16="http://schemas.microsoft.com/office/drawing/2014/main" val="1255237101"/>
                  </a:ext>
                </a:extLst>
              </a:tr>
              <a:tr h="376283">
                <a:tc>
                  <a:txBody>
                    <a:bodyPr/>
                    <a:lstStyle/>
                    <a:p>
                      <a:r>
                        <a:rPr lang="en-US" dirty="0"/>
                        <a:t>Storage rental – 30 days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$1,500</a:t>
                      </a:r>
                    </a:p>
                  </a:txBody>
                  <a:tcPr/>
                </a:tc>
                <a:extLst>
                  <a:ext uri="{0D108BD9-81ED-4DB2-BD59-A6C34878D82A}">
                    <a16:rowId xmlns:a16="http://schemas.microsoft.com/office/drawing/2014/main" val="116295020"/>
                  </a:ext>
                </a:extLst>
              </a:tr>
              <a:tr h="376283">
                <a:tc>
                  <a:txBody>
                    <a:bodyPr/>
                    <a:lstStyle/>
                    <a:p>
                      <a:r>
                        <a:rPr lang="en-US" dirty="0"/>
                        <a:t>Per Diem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$3,000</a:t>
                      </a:r>
                    </a:p>
                  </a:txBody>
                  <a:tcPr/>
                </a:tc>
                <a:extLst>
                  <a:ext uri="{0D108BD9-81ED-4DB2-BD59-A6C34878D82A}">
                    <a16:rowId xmlns:a16="http://schemas.microsoft.com/office/drawing/2014/main" val="2704042086"/>
                  </a:ext>
                </a:extLst>
              </a:tr>
              <a:tr h="376283">
                <a:tc>
                  <a:txBody>
                    <a:bodyPr/>
                    <a:lstStyle/>
                    <a:p>
                      <a:r>
                        <a:rPr lang="en-US" dirty="0"/>
                        <a:t>Artist, Team and Design fee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$50,000</a:t>
                      </a:r>
                    </a:p>
                  </a:txBody>
                  <a:tcPr/>
                </a:tc>
                <a:extLst>
                  <a:ext uri="{0D108BD9-81ED-4DB2-BD59-A6C34878D82A}">
                    <a16:rowId xmlns:a16="http://schemas.microsoft.com/office/drawing/2014/main" val="408211933"/>
                  </a:ext>
                </a:extLst>
              </a:tr>
              <a:tr h="376283">
                <a:tc>
                  <a:txBody>
                    <a:bodyPr/>
                    <a:lstStyle/>
                    <a:p>
                      <a:r>
                        <a:rPr lang="en-US" dirty="0"/>
                        <a:t>Insurance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$6,000</a:t>
                      </a:r>
                    </a:p>
                  </a:txBody>
                  <a:tcPr/>
                </a:tc>
                <a:extLst>
                  <a:ext uri="{0D108BD9-81ED-4DB2-BD59-A6C34878D82A}">
                    <a16:rowId xmlns:a16="http://schemas.microsoft.com/office/drawing/2014/main" val="2262652236"/>
                  </a:ext>
                </a:extLst>
              </a:tr>
              <a:tr h="376283">
                <a:tc>
                  <a:txBody>
                    <a:bodyPr/>
                    <a:lstStyle/>
                    <a:p>
                      <a:r>
                        <a:rPr lang="en-US" dirty="0"/>
                        <a:t>Materials and supplies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$1,500</a:t>
                      </a:r>
                    </a:p>
                  </a:txBody>
                  <a:tcPr/>
                </a:tc>
                <a:extLst>
                  <a:ext uri="{0D108BD9-81ED-4DB2-BD59-A6C34878D82A}">
                    <a16:rowId xmlns:a16="http://schemas.microsoft.com/office/drawing/2014/main" val="3495701198"/>
                  </a:ext>
                </a:extLst>
              </a:tr>
              <a:tr h="376283">
                <a:tc>
                  <a:txBody>
                    <a:bodyPr/>
                    <a:lstStyle/>
                    <a:p>
                      <a:r>
                        <a:rPr lang="en-US" dirty="0"/>
                        <a:t>Project management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$2,500</a:t>
                      </a:r>
                    </a:p>
                  </a:txBody>
                  <a:tcPr/>
                </a:tc>
                <a:extLst>
                  <a:ext uri="{0D108BD9-81ED-4DB2-BD59-A6C34878D82A}">
                    <a16:rowId xmlns:a16="http://schemas.microsoft.com/office/drawing/2014/main" val="1099934455"/>
                  </a:ext>
                </a:extLst>
              </a:tr>
              <a:tr h="376283">
                <a:tc>
                  <a:txBody>
                    <a:bodyPr/>
                    <a:lstStyle/>
                    <a:p>
                      <a:r>
                        <a:rPr lang="en-US" dirty="0"/>
                        <a:t>Legal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$750</a:t>
                      </a:r>
                    </a:p>
                  </a:txBody>
                  <a:tcPr/>
                </a:tc>
                <a:extLst>
                  <a:ext uri="{0D108BD9-81ED-4DB2-BD59-A6C34878D82A}">
                    <a16:rowId xmlns:a16="http://schemas.microsoft.com/office/drawing/2014/main" val="780359244"/>
                  </a:ext>
                </a:extLst>
              </a:tr>
              <a:tr h="376283">
                <a:tc>
                  <a:txBody>
                    <a:bodyPr/>
                    <a:lstStyle/>
                    <a:p>
                      <a:r>
                        <a:rPr lang="en-US" dirty="0"/>
                        <a:t>Estimated total investment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$89,950</a:t>
                      </a:r>
                    </a:p>
                  </a:txBody>
                  <a:tcPr/>
                </a:tc>
                <a:extLst>
                  <a:ext uri="{0D108BD9-81ED-4DB2-BD59-A6C34878D82A}">
                    <a16:rowId xmlns:a16="http://schemas.microsoft.com/office/drawing/2014/main" val="1422769502"/>
                  </a:ext>
                </a:extLst>
              </a:tr>
            </a:tbl>
          </a:graphicData>
        </a:graphic>
      </p:graphicFrame>
    </p:spTree>
    <p:extLst>
      <p:ext uri="{BB962C8B-B14F-4D97-AF65-F5344CB8AC3E}">
        <p14:creationId xmlns:p14="http://schemas.microsoft.com/office/powerpoint/2010/main" val="116234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478775-7EFC-439C-AB33-CCBB14A90319}"/>
              </a:ext>
            </a:extLst>
          </p:cNvPr>
          <p:cNvSpPr>
            <a:spLocks noGrp="1"/>
          </p:cNvSpPr>
          <p:nvPr>
            <p:ph type="title"/>
          </p:nvPr>
        </p:nvSpPr>
        <p:spPr>
          <a:xfrm>
            <a:off x="750624" y="184930"/>
            <a:ext cx="9718111" cy="1576446"/>
          </a:xfrm>
        </p:spPr>
        <p:txBody>
          <a:bodyPr anchor="ctr">
            <a:normAutofit/>
          </a:bodyPr>
          <a:lstStyle/>
          <a:p>
            <a:r>
              <a:rPr lang="en-US" sz="4000" dirty="0">
                <a:solidFill>
                  <a:srgbClr val="FFFFFF"/>
                </a:solidFill>
              </a:rPr>
              <a:t>Results</a:t>
            </a:r>
          </a:p>
        </p:txBody>
      </p:sp>
      <p:sp>
        <p:nvSpPr>
          <p:cNvPr id="5" name="TextBox 4">
            <a:extLst>
              <a:ext uri="{FF2B5EF4-FFF2-40B4-BE49-F238E27FC236}">
                <a16:creationId xmlns:a16="http://schemas.microsoft.com/office/drawing/2014/main" id="{16F72DAD-E537-40C2-9862-18EA15E7D685}"/>
              </a:ext>
            </a:extLst>
          </p:cNvPr>
          <p:cNvSpPr txBox="1"/>
          <p:nvPr/>
        </p:nvSpPr>
        <p:spPr>
          <a:xfrm>
            <a:off x="750624" y="2306469"/>
            <a:ext cx="7155126" cy="4154984"/>
          </a:xfrm>
          <a:prstGeom prst="rect">
            <a:avLst/>
          </a:prstGeom>
          <a:noFill/>
        </p:spPr>
        <p:txBody>
          <a:bodyPr wrap="square" rtlCol="0">
            <a:spAutoFit/>
          </a:bodyPr>
          <a:lstStyle/>
          <a:p>
            <a:r>
              <a:rPr lang="en-US" sz="2400" dirty="0"/>
              <a:t>Annually, the Harbormaster Tower murals are seen by approximately 4 million cruise passengers and the thousands of pleasure boaters who pass by the Port as they sail along the Intracoastal Waterway. It is also now used as a navigation aide for both boaters and civilian pilots. </a:t>
            </a:r>
          </a:p>
          <a:p>
            <a:endParaRPr lang="en-US" sz="2400" dirty="0"/>
          </a:p>
          <a:p>
            <a:r>
              <a:rPr lang="en-US" sz="2400" dirty="0"/>
              <a:t>A documentary about the piece generated 274 organic views on YouTube. In addition, a series of time-lapse videos of the artist’s progress in creating the mural generated approximately 6,000 views on Facebook.</a:t>
            </a:r>
          </a:p>
        </p:txBody>
      </p:sp>
      <p:pic>
        <p:nvPicPr>
          <p:cNvPr id="11" name="Picture 10">
            <a:extLst>
              <a:ext uri="{FF2B5EF4-FFF2-40B4-BE49-F238E27FC236}">
                <a16:creationId xmlns:a16="http://schemas.microsoft.com/office/drawing/2014/main" id="{8B365D32-E634-4883-BBE9-3A7C9DEBCB80}"/>
              </a:ext>
            </a:extLst>
          </p:cNvPr>
          <p:cNvPicPr>
            <a:picLocks noChangeAspect="1"/>
          </p:cNvPicPr>
          <p:nvPr/>
        </p:nvPicPr>
        <p:blipFill>
          <a:blip r:embed="rId2"/>
          <a:stretch>
            <a:fillRect/>
          </a:stretch>
        </p:blipFill>
        <p:spPr>
          <a:xfrm>
            <a:off x="8069510" y="2354359"/>
            <a:ext cx="3621312" cy="1858965"/>
          </a:xfrm>
          <a:prstGeom prst="rect">
            <a:avLst/>
          </a:prstGeom>
        </p:spPr>
      </p:pic>
      <p:sp>
        <p:nvSpPr>
          <p:cNvPr id="12" name="TextBox 11">
            <a:extLst>
              <a:ext uri="{FF2B5EF4-FFF2-40B4-BE49-F238E27FC236}">
                <a16:creationId xmlns:a16="http://schemas.microsoft.com/office/drawing/2014/main" id="{99908D04-E159-447F-B4CB-63A230D316ED}"/>
              </a:ext>
            </a:extLst>
          </p:cNvPr>
          <p:cNvSpPr txBox="1"/>
          <p:nvPr/>
        </p:nvSpPr>
        <p:spPr>
          <a:xfrm>
            <a:off x="8093981" y="4381500"/>
            <a:ext cx="3602719" cy="2308324"/>
          </a:xfrm>
          <a:prstGeom prst="rect">
            <a:avLst/>
          </a:prstGeom>
          <a:noFill/>
        </p:spPr>
        <p:txBody>
          <a:bodyPr wrap="square" rtlCol="0">
            <a:spAutoFit/>
          </a:bodyPr>
          <a:lstStyle/>
          <a:p>
            <a:r>
              <a:rPr lang="en-US" dirty="0"/>
              <a:t>Documentary Link</a:t>
            </a:r>
          </a:p>
          <a:p>
            <a:r>
              <a:rPr lang="en-US" sz="1800" dirty="0">
                <a:hlinkClick r:id="rId3"/>
              </a:rPr>
              <a:t>https://www.youtube.com/watch?v=VzSSpaUs7Mo</a:t>
            </a:r>
            <a:endParaRPr lang="en-US" sz="1800" dirty="0"/>
          </a:p>
          <a:p>
            <a:endParaRPr lang="en-US" dirty="0"/>
          </a:p>
          <a:p>
            <a:r>
              <a:rPr lang="en-US" dirty="0"/>
              <a:t>Time-Lapse Video </a:t>
            </a:r>
          </a:p>
          <a:p>
            <a:r>
              <a:rPr lang="en-US" dirty="0">
                <a:hlinkClick r:id="rId4"/>
              </a:rPr>
              <a:t>https://www.youtube.com/watch?v=sC3yGVNW9J4</a:t>
            </a:r>
            <a:endParaRPr lang="en-US" dirty="0"/>
          </a:p>
          <a:p>
            <a:endParaRPr lang="en-US" dirty="0"/>
          </a:p>
        </p:txBody>
      </p:sp>
    </p:spTree>
    <p:extLst>
      <p:ext uri="{BB962C8B-B14F-4D97-AF65-F5344CB8AC3E}">
        <p14:creationId xmlns:p14="http://schemas.microsoft.com/office/powerpoint/2010/main" val="278266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478775-7EFC-439C-AB33-CCBB14A90319}"/>
              </a:ext>
            </a:extLst>
          </p:cNvPr>
          <p:cNvSpPr>
            <a:spLocks noGrp="1"/>
          </p:cNvSpPr>
          <p:nvPr>
            <p:ph type="title"/>
          </p:nvPr>
        </p:nvSpPr>
        <p:spPr>
          <a:xfrm>
            <a:off x="750624" y="184930"/>
            <a:ext cx="9718111" cy="1576446"/>
          </a:xfrm>
        </p:spPr>
        <p:txBody>
          <a:bodyPr anchor="ctr">
            <a:normAutofit/>
          </a:bodyPr>
          <a:lstStyle/>
          <a:p>
            <a:r>
              <a:rPr lang="en-US" sz="4000" dirty="0">
                <a:solidFill>
                  <a:srgbClr val="FFFFFF"/>
                </a:solidFill>
              </a:rPr>
              <a:t>Results</a:t>
            </a:r>
          </a:p>
        </p:txBody>
      </p:sp>
      <p:sp>
        <p:nvSpPr>
          <p:cNvPr id="5" name="TextBox 4">
            <a:extLst>
              <a:ext uri="{FF2B5EF4-FFF2-40B4-BE49-F238E27FC236}">
                <a16:creationId xmlns:a16="http://schemas.microsoft.com/office/drawing/2014/main" id="{16F72DAD-E537-40C2-9862-18EA15E7D685}"/>
              </a:ext>
            </a:extLst>
          </p:cNvPr>
          <p:cNvSpPr txBox="1"/>
          <p:nvPr/>
        </p:nvSpPr>
        <p:spPr>
          <a:xfrm>
            <a:off x="750624" y="2306469"/>
            <a:ext cx="91712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Communications Tools</a:t>
            </a:r>
          </a:p>
        </p:txBody>
      </p:sp>
      <p:sp>
        <p:nvSpPr>
          <p:cNvPr id="12" name="TextBox 11">
            <a:extLst>
              <a:ext uri="{FF2B5EF4-FFF2-40B4-BE49-F238E27FC236}">
                <a16:creationId xmlns:a16="http://schemas.microsoft.com/office/drawing/2014/main" id="{99908D04-E159-447F-B4CB-63A230D316ED}"/>
              </a:ext>
            </a:extLst>
          </p:cNvPr>
          <p:cNvSpPr txBox="1"/>
          <p:nvPr/>
        </p:nvSpPr>
        <p:spPr>
          <a:xfrm>
            <a:off x="8093981" y="4381500"/>
            <a:ext cx="3602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6535140-929B-4661-A989-8756C2FC77DB}"/>
              </a:ext>
            </a:extLst>
          </p:cNvPr>
          <p:cNvSpPr txBox="1"/>
          <p:nvPr/>
        </p:nvSpPr>
        <p:spPr>
          <a:xfrm>
            <a:off x="1801507" y="2852380"/>
            <a:ext cx="9171298"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Mural Documentary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https://www.youtube.com/watch?v=VzSSpaUs7Mo</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Mural Time-Lapse Video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https://www.youtube.com/watch?v=sC3yGVNW9J4</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Port Everglades 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https://www.porteverglades.net/stewardship/public-art/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Broward County Cultural Division Website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https://www.broward.org/Arts/PublicArt/Pages/Artwork.aspx?artwork=1472</a:t>
            </a:r>
            <a:endParaRPr lang="en-US" sz="2000" dirty="0">
              <a:solidFill>
                <a:prstClr val="black"/>
              </a:solidFill>
              <a:latin typeface="Calibri" panose="020F0502020204030204"/>
            </a:endParaRPr>
          </a:p>
          <a:p>
            <a:endParaRPr lang="en-US" dirty="0"/>
          </a:p>
        </p:txBody>
      </p:sp>
    </p:spTree>
    <p:extLst>
      <p:ext uri="{BB962C8B-B14F-4D97-AF65-F5344CB8AC3E}">
        <p14:creationId xmlns:p14="http://schemas.microsoft.com/office/powerpoint/2010/main" val="298709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478775-7EFC-439C-AB33-CCBB14A90319}"/>
              </a:ext>
            </a:extLst>
          </p:cNvPr>
          <p:cNvSpPr>
            <a:spLocks noGrp="1"/>
          </p:cNvSpPr>
          <p:nvPr>
            <p:ph type="title"/>
          </p:nvPr>
        </p:nvSpPr>
        <p:spPr>
          <a:xfrm>
            <a:off x="750624" y="184930"/>
            <a:ext cx="9718111" cy="1576446"/>
          </a:xfrm>
        </p:spPr>
        <p:txBody>
          <a:bodyPr anchor="ctr">
            <a:normAutofit/>
          </a:bodyPr>
          <a:lstStyle/>
          <a:p>
            <a:r>
              <a:rPr lang="en-US" sz="4000" dirty="0">
                <a:solidFill>
                  <a:srgbClr val="FFFFFF"/>
                </a:solidFill>
              </a:rPr>
              <a:t>Results</a:t>
            </a:r>
          </a:p>
        </p:txBody>
      </p:sp>
      <p:sp>
        <p:nvSpPr>
          <p:cNvPr id="10" name="TextBox 9">
            <a:extLst>
              <a:ext uri="{FF2B5EF4-FFF2-40B4-BE49-F238E27FC236}">
                <a16:creationId xmlns:a16="http://schemas.microsoft.com/office/drawing/2014/main" id="{0D032939-162E-4B05-AF5C-4DE5725A661D}"/>
              </a:ext>
            </a:extLst>
          </p:cNvPr>
          <p:cNvSpPr txBox="1"/>
          <p:nvPr/>
        </p:nvSpPr>
        <p:spPr>
          <a:xfrm>
            <a:off x="190500" y="2354359"/>
            <a:ext cx="12001499" cy="1384995"/>
          </a:xfrm>
          <a:prstGeom prst="rect">
            <a:avLst/>
          </a:prstGeom>
          <a:noFill/>
        </p:spPr>
        <p:txBody>
          <a:bodyPr wrap="square">
            <a:spAutoFit/>
          </a:bodyPr>
          <a:lstStyle/>
          <a:p>
            <a:r>
              <a:rPr lang="en-US" sz="2100" dirty="0"/>
              <a:t>Comments heard from our guests in the documentary produced for community outreach purposes accurately demonstrate the success of the piece at Port Everglades. “It is absolutely gorgeous. I could tell it was a hummingbird.” “It’s just colorful, pretty…It doesn’t look like a parking garage.”</a:t>
            </a:r>
          </a:p>
          <a:p>
            <a:endParaRPr lang="en-US" sz="2100" dirty="0"/>
          </a:p>
        </p:txBody>
      </p:sp>
      <p:pic>
        <p:nvPicPr>
          <p:cNvPr id="12" name="Picture 11">
            <a:extLst>
              <a:ext uri="{FF2B5EF4-FFF2-40B4-BE49-F238E27FC236}">
                <a16:creationId xmlns:a16="http://schemas.microsoft.com/office/drawing/2014/main" id="{4D2E6ED1-22D8-4E7B-9640-ABA00D1D4C1C}"/>
              </a:ext>
            </a:extLst>
          </p:cNvPr>
          <p:cNvPicPr>
            <a:picLocks noChangeAspect="1"/>
          </p:cNvPicPr>
          <p:nvPr/>
        </p:nvPicPr>
        <p:blipFill rotWithShape="1">
          <a:blip r:embed="rId2"/>
          <a:srcRect r="1828"/>
          <a:stretch/>
        </p:blipFill>
        <p:spPr>
          <a:xfrm>
            <a:off x="7067550" y="3992862"/>
            <a:ext cx="4876800" cy="2372852"/>
          </a:xfrm>
          <a:prstGeom prst="rect">
            <a:avLst/>
          </a:prstGeom>
        </p:spPr>
      </p:pic>
      <p:sp>
        <p:nvSpPr>
          <p:cNvPr id="13" name="TextBox 12">
            <a:extLst>
              <a:ext uri="{FF2B5EF4-FFF2-40B4-BE49-F238E27FC236}">
                <a16:creationId xmlns:a16="http://schemas.microsoft.com/office/drawing/2014/main" id="{630F452E-AA15-4B7A-9251-8415D54B2B68}"/>
              </a:ext>
            </a:extLst>
          </p:cNvPr>
          <p:cNvSpPr txBox="1"/>
          <p:nvPr/>
        </p:nvSpPr>
        <p:spPr>
          <a:xfrm>
            <a:off x="190499" y="3486150"/>
            <a:ext cx="6743701" cy="3323987"/>
          </a:xfrm>
          <a:prstGeom prst="rect">
            <a:avLst/>
          </a:prstGeom>
          <a:noFill/>
        </p:spPr>
        <p:txBody>
          <a:bodyPr wrap="square">
            <a:spAutoFit/>
          </a:bodyPr>
          <a:lstStyle/>
          <a:p>
            <a:r>
              <a:rPr lang="en-US" sz="2100" dirty="0"/>
              <a:t>The Broward County Public Art &amp; Design Program is recognized with distinction in national and international circles. “The program is a national leader in developing model public art policies and best practices, producing exemplary public artwork synthesizing design and excellence. Broward County has received five Americans for the Arts Year in Review public art awards, as an indicator of the program’s outstanding commitment to advancing art and design,” said Liesel </a:t>
            </a:r>
            <a:r>
              <a:rPr lang="en-US" sz="2100" dirty="0" err="1"/>
              <a:t>Fenner</a:t>
            </a:r>
            <a:r>
              <a:rPr lang="en-US" sz="2100" dirty="0"/>
              <a:t> ASLA, former manager of the Public Art Network for the Americans for the Arts.</a:t>
            </a:r>
          </a:p>
        </p:txBody>
      </p:sp>
    </p:spTree>
    <p:extLst>
      <p:ext uri="{BB962C8B-B14F-4D97-AF65-F5344CB8AC3E}">
        <p14:creationId xmlns:p14="http://schemas.microsoft.com/office/powerpoint/2010/main" val="262723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A0DB97-C4FA-47F0-AA06-5671051C541A}"/>
              </a:ext>
            </a:extLst>
          </p:cNvPr>
          <p:cNvSpPr>
            <a:spLocks noGrp="1"/>
          </p:cNvSpPr>
          <p:nvPr>
            <p:ph type="title"/>
          </p:nvPr>
        </p:nvSpPr>
        <p:spPr>
          <a:xfrm>
            <a:off x="755766" y="348865"/>
            <a:ext cx="9718111" cy="1576446"/>
          </a:xfrm>
        </p:spPr>
        <p:txBody>
          <a:bodyPr anchor="ctr">
            <a:normAutofit/>
          </a:bodyPr>
          <a:lstStyle/>
          <a:p>
            <a:r>
              <a:rPr lang="en-US" sz="4000" dirty="0">
                <a:solidFill>
                  <a:srgbClr val="FFFFFF"/>
                </a:solidFill>
              </a:rPr>
              <a:t>Conclusion</a:t>
            </a:r>
          </a:p>
        </p:txBody>
      </p:sp>
      <p:sp>
        <p:nvSpPr>
          <p:cNvPr id="4" name="Content Placeholder 3">
            <a:extLst>
              <a:ext uri="{FF2B5EF4-FFF2-40B4-BE49-F238E27FC236}">
                <a16:creationId xmlns:a16="http://schemas.microsoft.com/office/drawing/2014/main" id="{FD60CC0E-99C0-4423-8090-B92D415445DB}"/>
              </a:ext>
            </a:extLst>
          </p:cNvPr>
          <p:cNvSpPr>
            <a:spLocks noGrp="1"/>
          </p:cNvSpPr>
          <p:nvPr>
            <p:ph idx="1"/>
          </p:nvPr>
        </p:nvSpPr>
        <p:spPr>
          <a:xfrm>
            <a:off x="313900" y="2355648"/>
            <a:ext cx="8071678" cy="4686690"/>
          </a:xfrm>
        </p:spPr>
        <p:txBody>
          <a:bodyPr>
            <a:noAutofit/>
          </a:bodyPr>
          <a:lstStyle/>
          <a:p>
            <a:pPr marL="0" indent="0">
              <a:buNone/>
            </a:pPr>
            <a:r>
              <a:rPr lang="en-US" sz="2100" dirty="0"/>
              <a:t>The Harbormaster Tower Mural creates a sense of place and home. The work welcomes visitors with local nesting birds set in a vibrant setting akin to the Florida Everglades itself. The birds also represent those who visit and live in the community as well as the experiences that everyone can share as part of the community. The expansive piece spans multiple buildings and represents the vastness and complexity of the Everglades region, a region that has an ecology like no other in the world. The Florida Everglades is important to our community identity.</a:t>
            </a:r>
          </a:p>
          <a:p>
            <a:pPr marL="0" indent="0">
              <a:buNone/>
            </a:pPr>
            <a:r>
              <a:rPr lang="en-US" sz="2100" dirty="0"/>
              <a:t>Members of the community know the necessity of raising daily awareness of Everglades protection and preservation as we look to the future. This mural furthers that mission. The typography of the mural exudes the natural habitat, highlighting the water, sun, and delicate nature of the landscape. The whimsical, colorful figures are inviting to those of all ages and creates a sense of magic for this special community.</a:t>
            </a:r>
          </a:p>
        </p:txBody>
      </p:sp>
      <p:pic>
        <p:nvPicPr>
          <p:cNvPr id="10" name="Picture 9" descr="A picture containing outdoor, sky&#10;&#10;Description automatically generated">
            <a:extLst>
              <a:ext uri="{FF2B5EF4-FFF2-40B4-BE49-F238E27FC236}">
                <a16:creationId xmlns:a16="http://schemas.microsoft.com/office/drawing/2014/main" id="{E6D4F4A0-2604-4E1F-89BA-23477D823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563" y="2170031"/>
            <a:ext cx="3806422" cy="4686689"/>
          </a:xfrm>
          <a:prstGeom prst="rect">
            <a:avLst/>
          </a:prstGeom>
        </p:spPr>
      </p:pic>
    </p:spTree>
    <p:extLst>
      <p:ext uri="{BB962C8B-B14F-4D97-AF65-F5344CB8AC3E}">
        <p14:creationId xmlns:p14="http://schemas.microsoft.com/office/powerpoint/2010/main" val="140133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DC4B4-14D9-4D2B-8776-9817FF0E834F}"/>
              </a:ext>
            </a:extLst>
          </p:cNvPr>
          <p:cNvSpPr>
            <a:spLocks noGrp="1"/>
          </p:cNvSpPr>
          <p:nvPr>
            <p:ph type="title"/>
          </p:nvPr>
        </p:nvSpPr>
        <p:spPr>
          <a:xfrm>
            <a:off x="852981" y="294538"/>
            <a:ext cx="9895951" cy="1033669"/>
          </a:xfrm>
        </p:spPr>
        <p:txBody>
          <a:bodyPr>
            <a:normAutofit/>
          </a:bodyPr>
          <a:lstStyle/>
          <a:p>
            <a:r>
              <a:rPr lang="en-US" sz="4000" dirty="0">
                <a:solidFill>
                  <a:srgbClr val="FFFFFF"/>
                </a:solidFill>
              </a:rPr>
              <a:t>Summary</a:t>
            </a:r>
          </a:p>
        </p:txBody>
      </p:sp>
      <p:sp>
        <p:nvSpPr>
          <p:cNvPr id="33" name="TextBox 32">
            <a:extLst>
              <a:ext uri="{FF2B5EF4-FFF2-40B4-BE49-F238E27FC236}">
                <a16:creationId xmlns:a16="http://schemas.microsoft.com/office/drawing/2014/main" id="{D88CFFBA-26E4-45E1-988E-ED67D67F8D42}"/>
              </a:ext>
            </a:extLst>
          </p:cNvPr>
          <p:cNvSpPr txBox="1"/>
          <p:nvPr/>
        </p:nvSpPr>
        <p:spPr>
          <a:xfrm>
            <a:off x="731581" y="1792969"/>
            <a:ext cx="5497769" cy="5016758"/>
          </a:xfrm>
          <a:prstGeom prst="rect">
            <a:avLst/>
          </a:prstGeom>
          <a:noFill/>
        </p:spPr>
        <p:txBody>
          <a:bodyPr wrap="square" rtlCol="0">
            <a:spAutoFit/>
          </a:bodyPr>
          <a:lstStyle/>
          <a:p>
            <a:r>
              <a:rPr lang="en-US" sz="2000" dirty="0"/>
              <a:t>Public art is important to Port Everglades because it’s a window into the soul of the people of Broward County and our community at large. The Port communicates with its customers, residents and visitors in part through public art.</a:t>
            </a:r>
          </a:p>
          <a:p>
            <a:endParaRPr lang="en-US" sz="2000" dirty="0"/>
          </a:p>
          <a:p>
            <a:r>
              <a:rPr lang="en-US" sz="2000" dirty="0"/>
              <a:t>The Port’s customers see art as a front door into their business --meaning that the Port uses public art to create a positive first impression, a visual “welcome into our port” message. The community takes pride that 4 million annual Port visitors associate all of Broward County, FL with the Port’s use of art to express a commitment to extraordinary hospitality. Community art creates attachment to one’s community.</a:t>
            </a:r>
          </a:p>
          <a:p>
            <a:endParaRPr lang="en-US" sz="2000" dirty="0"/>
          </a:p>
        </p:txBody>
      </p:sp>
      <p:pic>
        <p:nvPicPr>
          <p:cNvPr id="36" name="Picture 35" descr="A picture containing outdoor, tree, sky, building&#10;&#10;Description automatically generated">
            <a:extLst>
              <a:ext uri="{FF2B5EF4-FFF2-40B4-BE49-F238E27FC236}">
                <a16:creationId xmlns:a16="http://schemas.microsoft.com/office/drawing/2014/main" id="{698E5C87-30C9-43BC-AD28-1D5AEFC14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885279"/>
            <a:ext cx="5638800" cy="4229100"/>
          </a:xfrm>
          <a:prstGeom prst="rect">
            <a:avLst/>
          </a:prstGeom>
        </p:spPr>
      </p:pic>
    </p:spTree>
    <p:extLst>
      <p:ext uri="{BB962C8B-B14F-4D97-AF65-F5344CB8AC3E}">
        <p14:creationId xmlns:p14="http://schemas.microsoft.com/office/powerpoint/2010/main" val="230974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DC4B4-14D9-4D2B-8776-9817FF0E834F}"/>
              </a:ext>
            </a:extLst>
          </p:cNvPr>
          <p:cNvSpPr>
            <a:spLocks noGrp="1"/>
          </p:cNvSpPr>
          <p:nvPr>
            <p:ph type="title"/>
          </p:nvPr>
        </p:nvSpPr>
        <p:spPr>
          <a:xfrm>
            <a:off x="852981" y="294538"/>
            <a:ext cx="9895951" cy="1033669"/>
          </a:xfrm>
        </p:spPr>
        <p:txBody>
          <a:bodyPr>
            <a:normAutofit/>
          </a:bodyPr>
          <a:lstStyle/>
          <a:p>
            <a:r>
              <a:rPr lang="en-US" sz="4000" dirty="0">
                <a:solidFill>
                  <a:srgbClr val="FFFFFF"/>
                </a:solidFill>
              </a:rPr>
              <a:t>Summary</a:t>
            </a:r>
          </a:p>
        </p:txBody>
      </p:sp>
      <p:sp>
        <p:nvSpPr>
          <p:cNvPr id="33" name="TextBox 32">
            <a:extLst>
              <a:ext uri="{FF2B5EF4-FFF2-40B4-BE49-F238E27FC236}">
                <a16:creationId xmlns:a16="http://schemas.microsoft.com/office/drawing/2014/main" id="{D88CFFBA-26E4-45E1-988E-ED67D67F8D42}"/>
              </a:ext>
            </a:extLst>
          </p:cNvPr>
          <p:cNvSpPr txBox="1"/>
          <p:nvPr/>
        </p:nvSpPr>
        <p:spPr>
          <a:xfrm>
            <a:off x="203862" y="1610429"/>
            <a:ext cx="8238139"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vividly colored mural nine stories high on the Port’s iconic Harbormaster Tower was painted by Ernesto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Maranje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He was selected not only because of his esteemed reputation in the public art space, but also because the birds that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Maranje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chose to display, the Ruby Throated Hummingbird and the American White Ibis, are native birds to Broward County and convey an environmentally impactful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mural not only represents our connection between art and the community, but it also demonstrates Port Everglades’ dedication to environmental stewardship. This mural is highly visible to visitors, cruise guests, port workers, the thousands of boaters that pass by every day along the Intracoastal Waterway, and residents who live within view of Port Everglades.  It serves as an inspired welcome mat to all who visit Broward County. This is truly a sense of community pride.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theme of the mural is: “The freedom to arrive, navigate and escape to any desired destination. Creating a place of paradise for migrating visitors and locals.”</a:t>
            </a:r>
          </a:p>
        </p:txBody>
      </p:sp>
      <p:pic>
        <p:nvPicPr>
          <p:cNvPr id="4" name="Picture 3" descr="A picture containing outdoor, sky, tree, road&#10;&#10;Description automatically generated">
            <a:extLst>
              <a:ext uri="{FF2B5EF4-FFF2-40B4-BE49-F238E27FC236}">
                <a16:creationId xmlns:a16="http://schemas.microsoft.com/office/drawing/2014/main" id="{3D887217-678C-4636-9A42-06B836E0D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001" y="1590741"/>
            <a:ext cx="3950444" cy="5267259"/>
          </a:xfrm>
          <a:prstGeom prst="rect">
            <a:avLst/>
          </a:prstGeom>
        </p:spPr>
      </p:pic>
    </p:spTree>
    <p:extLst>
      <p:ext uri="{BB962C8B-B14F-4D97-AF65-F5344CB8AC3E}">
        <p14:creationId xmlns:p14="http://schemas.microsoft.com/office/powerpoint/2010/main" val="209487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DC4B4-14D9-4D2B-8776-9817FF0E834F}"/>
              </a:ext>
            </a:extLst>
          </p:cNvPr>
          <p:cNvSpPr>
            <a:spLocks noGrp="1"/>
          </p:cNvSpPr>
          <p:nvPr>
            <p:ph type="title"/>
          </p:nvPr>
        </p:nvSpPr>
        <p:spPr>
          <a:xfrm>
            <a:off x="743798" y="294538"/>
            <a:ext cx="9895951" cy="1033669"/>
          </a:xfrm>
        </p:spPr>
        <p:txBody>
          <a:bodyPr>
            <a:normAutofit/>
          </a:bodyPr>
          <a:lstStyle/>
          <a:p>
            <a:r>
              <a:rPr lang="en-US" sz="4000" dirty="0">
                <a:solidFill>
                  <a:srgbClr val="FFFFFF"/>
                </a:solidFill>
              </a:rPr>
              <a:t>Challenges &amp; Opportunities</a:t>
            </a:r>
          </a:p>
        </p:txBody>
      </p:sp>
      <p:sp>
        <p:nvSpPr>
          <p:cNvPr id="11" name="Content Placeholder 2">
            <a:extLst>
              <a:ext uri="{FF2B5EF4-FFF2-40B4-BE49-F238E27FC236}">
                <a16:creationId xmlns:a16="http://schemas.microsoft.com/office/drawing/2014/main" id="{A470AAA7-0A6F-4B4B-8588-9923F26410E5}"/>
              </a:ext>
            </a:extLst>
          </p:cNvPr>
          <p:cNvSpPr>
            <a:spLocks noGrp="1"/>
          </p:cNvSpPr>
          <p:nvPr>
            <p:ph idx="1"/>
          </p:nvPr>
        </p:nvSpPr>
        <p:spPr>
          <a:xfrm>
            <a:off x="751950" y="1856859"/>
            <a:ext cx="11162546" cy="4665663"/>
          </a:xfrm>
        </p:spPr>
        <p:txBody>
          <a:bodyPr>
            <a:normAutofit lnSpcReduction="10000"/>
          </a:bodyPr>
          <a:lstStyle/>
          <a:p>
            <a:pPr marL="0" indent="0">
              <a:buNone/>
            </a:pPr>
            <a:r>
              <a:rPr lang="en-US" sz="2400" b="1" dirty="0"/>
              <a:t>CHALLENGES: </a:t>
            </a:r>
          </a:p>
          <a:p>
            <a:pPr marL="0" indent="0">
              <a:buNone/>
            </a:pPr>
            <a:r>
              <a:rPr lang="en-US" sz="2200" dirty="0"/>
              <a:t>As the Greater Fort Lauderdale region becomes more populated and urbanized every year, the need to promote the natural habitat increases. Our concept for public art is to focus exclusively on displaying native flora and fauna to represent our community to the world. Art is displayed in highly visible places throughout Port Everglades such as at security checkpoints and the Port’s cruise terminals.</a:t>
            </a:r>
          </a:p>
          <a:p>
            <a:pPr marL="0" indent="0">
              <a:buNone/>
            </a:pPr>
            <a:endParaRPr lang="en-US" sz="1100" dirty="0"/>
          </a:p>
          <a:p>
            <a:pPr marL="0" indent="0">
              <a:buNone/>
            </a:pPr>
            <a:r>
              <a:rPr lang="en-US" sz="2400" b="1" dirty="0"/>
              <a:t>OPPORTUNITIES: </a:t>
            </a:r>
          </a:p>
          <a:p>
            <a:pPr marL="0" indent="0">
              <a:buNone/>
            </a:pPr>
            <a:r>
              <a:rPr lang="en-US" sz="2200" dirty="0"/>
              <a:t>The artwork sends a message to the public that we care not just about moving them through the Port, but also providing something that the public can enjoy while they are on the property. We encourage visitors to help amplify our message by taking pictures to share with family, friends and share on their social media platforms. </a:t>
            </a:r>
          </a:p>
          <a:p>
            <a:pPr marL="0" indent="0">
              <a:buNone/>
            </a:pPr>
            <a:r>
              <a:rPr lang="en-US" sz="2200" dirty="0"/>
              <a:t>For local boaters, the mural creates a sense of pride and communicates our commitment to environmental stewardship.</a:t>
            </a:r>
          </a:p>
          <a:p>
            <a:pPr marL="0" indent="0">
              <a:buNone/>
            </a:pPr>
            <a:endParaRPr lang="en-US" dirty="0"/>
          </a:p>
        </p:txBody>
      </p:sp>
    </p:spTree>
    <p:extLst>
      <p:ext uri="{BB962C8B-B14F-4D97-AF65-F5344CB8AC3E}">
        <p14:creationId xmlns:p14="http://schemas.microsoft.com/office/powerpoint/2010/main" val="203987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DC4B4-14D9-4D2B-8776-9817FF0E834F}"/>
              </a:ext>
            </a:extLst>
          </p:cNvPr>
          <p:cNvSpPr>
            <a:spLocks noGrp="1"/>
          </p:cNvSpPr>
          <p:nvPr>
            <p:ph type="title"/>
          </p:nvPr>
        </p:nvSpPr>
        <p:spPr>
          <a:xfrm>
            <a:off x="743800" y="294538"/>
            <a:ext cx="9895951" cy="1033669"/>
          </a:xfrm>
        </p:spPr>
        <p:txBody>
          <a:bodyPr>
            <a:normAutofit/>
          </a:bodyPr>
          <a:lstStyle/>
          <a:p>
            <a:r>
              <a:rPr lang="en-US" sz="4000" dirty="0">
                <a:solidFill>
                  <a:srgbClr val="FFFFFF"/>
                </a:solidFill>
              </a:rPr>
              <a:t>Goals &amp; Objectives</a:t>
            </a:r>
          </a:p>
        </p:txBody>
      </p:sp>
      <p:sp>
        <p:nvSpPr>
          <p:cNvPr id="3" name="Content Placeholder 2">
            <a:extLst>
              <a:ext uri="{FF2B5EF4-FFF2-40B4-BE49-F238E27FC236}">
                <a16:creationId xmlns:a16="http://schemas.microsoft.com/office/drawing/2014/main" id="{B8F683C5-4231-45E8-BC80-3CC8DBF2E400}"/>
              </a:ext>
            </a:extLst>
          </p:cNvPr>
          <p:cNvSpPr>
            <a:spLocks noGrp="1"/>
          </p:cNvSpPr>
          <p:nvPr>
            <p:ph idx="1"/>
          </p:nvPr>
        </p:nvSpPr>
        <p:spPr>
          <a:xfrm>
            <a:off x="757450" y="1990649"/>
            <a:ext cx="11116102" cy="4492038"/>
          </a:xfrm>
        </p:spPr>
        <p:txBody>
          <a:bodyPr anchor="ct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GOALS: </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a welcoming impression for our visitors and cruise guests</a:t>
            </a:r>
          </a:p>
          <a:p>
            <a:pPr>
              <a:defRPr/>
            </a:pPr>
            <a:r>
              <a:rPr lang="en-US" dirty="0">
                <a:solidFill>
                  <a:prstClr val="black"/>
                </a:solidFill>
                <a:latin typeface="Calibri" panose="020F0502020204030204"/>
              </a:rPr>
              <a:t>Raise awareness of the Florida Everglades’ protection and preservation</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Convey the message that Port Everglades is not just an industrial facility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OBJECTIVES:  </a:t>
            </a:r>
          </a:p>
          <a:p>
            <a:pPr>
              <a:defRPr/>
            </a:pPr>
            <a:r>
              <a:rPr lang="en-US" dirty="0">
                <a:solidFill>
                  <a:prstClr val="black"/>
                </a:solidFill>
                <a:latin typeface="Calibri" panose="020F0502020204030204"/>
              </a:rPr>
              <a:t>Soften the Port’s industrial hard edge</a:t>
            </a:r>
          </a:p>
          <a:p>
            <a:pPr>
              <a:defRPr/>
            </a:pPr>
            <a:r>
              <a:rPr lang="en-US" dirty="0">
                <a:solidFill>
                  <a:prstClr val="black"/>
                </a:solidFill>
                <a:latin typeface="Calibri" panose="020F0502020204030204"/>
              </a:rPr>
              <a:t>C</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reate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positive first impression, a visual “welcome into our port” message</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Showcase the Port’s environmental stewardship</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Add to Broward County’s cultural landscape</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a social media photo-op for boaters and cruisers</a:t>
            </a:r>
          </a:p>
          <a:p>
            <a:pPr>
              <a:defRPr/>
            </a:pPr>
            <a:r>
              <a:rPr lang="en-US" dirty="0">
                <a:solidFill>
                  <a:prstClr val="black"/>
                </a:solidFill>
                <a:latin typeface="Calibri" panose="020F0502020204030204"/>
              </a:rPr>
              <a:t>Heighten the sense of community surrounding the Port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94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DC4B4-14D9-4D2B-8776-9817FF0E834F}"/>
              </a:ext>
            </a:extLst>
          </p:cNvPr>
          <p:cNvSpPr>
            <a:spLocks noGrp="1"/>
          </p:cNvSpPr>
          <p:nvPr>
            <p:ph type="title"/>
          </p:nvPr>
        </p:nvSpPr>
        <p:spPr>
          <a:xfrm>
            <a:off x="716506" y="294538"/>
            <a:ext cx="9895951" cy="1033669"/>
          </a:xfrm>
        </p:spPr>
        <p:txBody>
          <a:bodyPr>
            <a:normAutofit/>
          </a:bodyPr>
          <a:lstStyle/>
          <a:p>
            <a:r>
              <a:rPr lang="en-US" sz="4000" dirty="0">
                <a:solidFill>
                  <a:srgbClr val="FFFFFF"/>
                </a:solidFill>
              </a:rPr>
              <a:t>Mission Statement</a:t>
            </a:r>
          </a:p>
        </p:txBody>
      </p:sp>
      <p:sp>
        <p:nvSpPr>
          <p:cNvPr id="3" name="Content Placeholder 2">
            <a:extLst>
              <a:ext uri="{FF2B5EF4-FFF2-40B4-BE49-F238E27FC236}">
                <a16:creationId xmlns:a16="http://schemas.microsoft.com/office/drawing/2014/main" id="{B8F683C5-4231-45E8-BC80-3CC8DBF2E400}"/>
              </a:ext>
            </a:extLst>
          </p:cNvPr>
          <p:cNvSpPr>
            <a:spLocks noGrp="1"/>
          </p:cNvSpPr>
          <p:nvPr>
            <p:ph idx="1"/>
          </p:nvPr>
        </p:nvSpPr>
        <p:spPr>
          <a:xfrm>
            <a:off x="771094" y="1895116"/>
            <a:ext cx="10788560" cy="368335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messages about this program is relate to our mission statement.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Port Everglades is Florida’s powerhouse global gateway. A respected leader in trade, </a:t>
            </a:r>
            <a:r>
              <a:rPr kumimoji="0" lang="en-US" sz="2800" b="0" i="0" u="none" strike="noStrike" kern="1200" cap="none" spc="0" normalizeH="0" baseline="0" noProof="0" dirty="0">
                <a:ln>
                  <a:noFill/>
                </a:ln>
                <a:solidFill>
                  <a:srgbClr val="00B0F0"/>
                </a:solidFill>
                <a:effectLst/>
                <a:uLnTx/>
                <a:uFillTx/>
                <a:latin typeface="Calibri" panose="020F0502020204030204"/>
                <a:ea typeface="+mn-ea"/>
                <a:cs typeface="+mn-cs"/>
              </a:rPr>
              <a:t>travel</a:t>
            </a:r>
            <a:r>
              <a:rPr kumimoji="0" lang="en-US" sz="2800" b="0" i="0" u="none" strike="noStrike" kern="1200" cap="none" spc="0" normalizeH="0" baseline="0" noProof="0" dirty="0">
                <a:ln>
                  <a:noFill/>
                </a:ln>
                <a:effectLst/>
                <a:uLnTx/>
                <a:uFillTx/>
                <a:latin typeface="Calibri" panose="020F0502020204030204"/>
                <a:ea typeface="+mn-ea"/>
                <a:cs typeface="+mn-cs"/>
              </a:rPr>
              <a:t> and financial stability, we create economic and </a:t>
            </a:r>
            <a:r>
              <a:rPr kumimoji="0" lang="en-US" sz="2800" b="0" i="0" u="none" strike="noStrike" kern="1200" cap="none" spc="0" normalizeH="0" baseline="0" noProof="0" dirty="0">
                <a:ln>
                  <a:noFill/>
                </a:ln>
                <a:solidFill>
                  <a:srgbClr val="00B0F0"/>
                </a:solidFill>
                <a:effectLst/>
                <a:uLnTx/>
                <a:uFillTx/>
                <a:latin typeface="Calibri" panose="020F0502020204030204"/>
                <a:ea typeface="+mn-ea"/>
                <a:cs typeface="+mn-cs"/>
              </a:rPr>
              <a:t>social value </a:t>
            </a:r>
            <a:r>
              <a:rPr kumimoji="0" lang="en-US" sz="2800" b="0" i="0" u="none" strike="noStrike" kern="1200" cap="none" spc="0" normalizeH="0" baseline="0" noProof="0" dirty="0">
                <a:ln>
                  <a:noFill/>
                </a:ln>
                <a:effectLst/>
                <a:uLnTx/>
                <a:uFillTx/>
                <a:latin typeface="Calibri" panose="020F0502020204030204"/>
                <a:ea typeface="+mn-ea"/>
                <a:cs typeface="+mn-cs"/>
              </a:rPr>
              <a:t>by working in partnership with world-class clients. We achieve advancements focusing on efficient facilities, trade and cruise expansion, jobs growth, safety, security and </a:t>
            </a:r>
            <a:r>
              <a:rPr kumimoji="0" lang="en-US" sz="2800" b="0" i="0" u="none" strike="noStrike" kern="1200" cap="none" spc="0" normalizeH="0" baseline="0" noProof="0" dirty="0">
                <a:ln>
                  <a:noFill/>
                </a:ln>
                <a:solidFill>
                  <a:srgbClr val="00B0F0"/>
                </a:solidFill>
                <a:effectLst/>
                <a:uLnTx/>
                <a:uFillTx/>
                <a:latin typeface="Calibri" panose="020F0502020204030204"/>
                <a:ea typeface="+mn-ea"/>
                <a:cs typeface="+mn-cs"/>
              </a:rPr>
              <a:t>environmental stewardship for our customers, stakeholders and community</a:t>
            </a:r>
            <a:r>
              <a:rPr kumimoji="0" lang="en-US" sz="2800" b="0" i="0" u="none" strike="noStrike" kern="1200" cap="none" spc="0" normalizeH="0" baseline="0" noProof="0" dirty="0">
                <a:ln>
                  <a:noFill/>
                </a:ln>
                <a:effectLst/>
                <a:uLnTx/>
                <a:uFillTx/>
                <a:latin typeface="Calibri" panose="020F0502020204030204"/>
                <a:ea typeface="+mn-ea"/>
                <a:cs typeface="+mn-cs"/>
              </a:rPr>
              <a:t>.</a:t>
            </a:r>
          </a:p>
          <a:p>
            <a:pPr marL="0" marR="0" indent="0">
              <a:spcBef>
                <a:spcPts val="0"/>
              </a:spcBef>
              <a:spcAft>
                <a:spcPts val="80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43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DC4B4-14D9-4D2B-8776-9817FF0E834F}"/>
              </a:ext>
            </a:extLst>
          </p:cNvPr>
          <p:cNvSpPr>
            <a:spLocks noGrp="1"/>
          </p:cNvSpPr>
          <p:nvPr>
            <p:ph type="title"/>
          </p:nvPr>
        </p:nvSpPr>
        <p:spPr>
          <a:xfrm>
            <a:off x="743798" y="294538"/>
            <a:ext cx="9895951" cy="1033669"/>
          </a:xfrm>
        </p:spPr>
        <p:txBody>
          <a:bodyPr>
            <a:normAutofit/>
          </a:bodyPr>
          <a:lstStyle/>
          <a:p>
            <a:r>
              <a:rPr lang="en-US" sz="4000" dirty="0">
                <a:solidFill>
                  <a:srgbClr val="FFFFFF"/>
                </a:solidFill>
              </a:rPr>
              <a:t>Strategies &amp; Output</a:t>
            </a:r>
          </a:p>
        </p:txBody>
      </p:sp>
      <p:sp>
        <p:nvSpPr>
          <p:cNvPr id="13" name="TextBox 12">
            <a:extLst>
              <a:ext uri="{FF2B5EF4-FFF2-40B4-BE49-F238E27FC236}">
                <a16:creationId xmlns:a16="http://schemas.microsoft.com/office/drawing/2014/main" id="{7DE1F12B-F739-401D-AC9A-2ABDEEE6FAC7}"/>
              </a:ext>
            </a:extLst>
          </p:cNvPr>
          <p:cNvSpPr txBox="1"/>
          <p:nvPr/>
        </p:nvSpPr>
        <p:spPr>
          <a:xfrm>
            <a:off x="743798" y="1721504"/>
            <a:ext cx="10134788" cy="1938992"/>
          </a:xfrm>
          <a:prstGeom prst="rect">
            <a:avLst/>
          </a:prstGeom>
          <a:noFill/>
        </p:spPr>
        <p:txBody>
          <a:bodyPr wrap="square" rtlCol="0">
            <a:spAutoFit/>
          </a:bodyPr>
          <a:lstStyle/>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A layered approach was taken to select the public art, which includes defining the vision, intended site and set budget. </a:t>
            </a:r>
            <a:endParaRPr lang="en-US" sz="24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dirty="0">
                <a:solidFill>
                  <a:srgbClr val="000000"/>
                </a:solidFill>
                <a:latin typeface="Calibri" panose="020F0502020204030204" pitchFamily="34" charset="0"/>
              </a:rPr>
              <a:t>A</a:t>
            </a:r>
            <a:r>
              <a:rPr lang="en-US" sz="2400" b="0" i="0" u="none" strike="noStrike" baseline="0" dirty="0">
                <a:solidFill>
                  <a:srgbClr val="000000"/>
                </a:solidFill>
                <a:latin typeface="Calibri" panose="020F0502020204030204" pitchFamily="34" charset="0"/>
              </a:rPr>
              <a:t> mural on the Harbormaster Tower was determined to be the way to celebrate the Port’s 90</a:t>
            </a:r>
            <a:r>
              <a:rPr lang="en-US" sz="2400" b="0" i="0" u="none" strike="noStrike" baseline="30000" dirty="0">
                <a:solidFill>
                  <a:srgbClr val="000000"/>
                </a:solidFill>
                <a:latin typeface="Calibri" panose="020F0502020204030204" pitchFamily="34" charset="0"/>
              </a:rPr>
              <a:t>th</a:t>
            </a:r>
            <a:r>
              <a:rPr lang="en-US" sz="2400" b="0" i="0" u="none" strike="noStrike" baseline="0" dirty="0">
                <a:solidFill>
                  <a:srgbClr val="000000"/>
                </a:solidFill>
                <a:latin typeface="Calibri" panose="020F0502020204030204" pitchFamily="34" charset="0"/>
              </a:rPr>
              <a:t> anniversary.</a:t>
            </a:r>
            <a:endParaRPr lang="en-US" sz="24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2400" dirty="0">
                <a:solidFill>
                  <a:srgbClr val="000000"/>
                </a:solidFill>
                <a:latin typeface="Calibri" panose="020F0502020204030204" pitchFamily="34" charset="0"/>
              </a:rPr>
              <a:t>T</a:t>
            </a:r>
            <a:r>
              <a:rPr lang="en-US" sz="2400" b="0" i="0" u="none" strike="noStrike" baseline="0" dirty="0">
                <a:solidFill>
                  <a:srgbClr val="000000"/>
                </a:solidFill>
                <a:latin typeface="Calibri" panose="020F0502020204030204" pitchFamily="34" charset="0"/>
              </a:rPr>
              <a:t>he art community was solicited to apprise them of the opportunity.</a:t>
            </a:r>
            <a:endParaRPr lang="en-US" sz="2400" dirty="0">
              <a:solidFill>
                <a:srgbClr val="000000"/>
              </a:solidFill>
              <a:latin typeface="Calibri" panose="020F0502020204030204" pitchFamily="34" charset="0"/>
            </a:endParaRPr>
          </a:p>
        </p:txBody>
      </p:sp>
      <p:sp>
        <p:nvSpPr>
          <p:cNvPr id="19" name="TextBox 18">
            <a:extLst>
              <a:ext uri="{FF2B5EF4-FFF2-40B4-BE49-F238E27FC236}">
                <a16:creationId xmlns:a16="http://schemas.microsoft.com/office/drawing/2014/main" id="{63B132EF-E889-42B7-8EED-CB4A58A71E6A}"/>
              </a:ext>
            </a:extLst>
          </p:cNvPr>
          <p:cNvSpPr txBox="1"/>
          <p:nvPr/>
        </p:nvSpPr>
        <p:spPr>
          <a:xfrm>
            <a:off x="743508" y="3543770"/>
            <a:ext cx="5875076" cy="304698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Various committees of local artists and community members, under the guidance of the Broward County Cultural Division, convened to review proposals, vet artists and ultimately mate an artist to the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artistic proposal was refined and then approved by the Port followed by the commission being offered to the artist. </a:t>
            </a:r>
          </a:p>
        </p:txBody>
      </p:sp>
      <p:pic>
        <p:nvPicPr>
          <p:cNvPr id="21" name="Picture 20">
            <a:extLst>
              <a:ext uri="{FF2B5EF4-FFF2-40B4-BE49-F238E27FC236}">
                <a16:creationId xmlns:a16="http://schemas.microsoft.com/office/drawing/2014/main" id="{17771AA5-5A4F-4840-9245-EDCD01F103C7}"/>
              </a:ext>
            </a:extLst>
          </p:cNvPr>
          <p:cNvPicPr>
            <a:picLocks noChangeAspect="1"/>
          </p:cNvPicPr>
          <p:nvPr/>
        </p:nvPicPr>
        <p:blipFill>
          <a:blip r:embed="rId2"/>
          <a:stretch>
            <a:fillRect/>
          </a:stretch>
        </p:blipFill>
        <p:spPr>
          <a:xfrm>
            <a:off x="6618584" y="3713738"/>
            <a:ext cx="5370044" cy="2877020"/>
          </a:xfrm>
          <a:prstGeom prst="rect">
            <a:avLst/>
          </a:prstGeom>
        </p:spPr>
      </p:pic>
    </p:spTree>
    <p:extLst>
      <p:ext uri="{BB962C8B-B14F-4D97-AF65-F5344CB8AC3E}">
        <p14:creationId xmlns:p14="http://schemas.microsoft.com/office/powerpoint/2010/main" val="312275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DC4B4-14D9-4D2B-8776-9817FF0E834F}"/>
              </a:ext>
            </a:extLst>
          </p:cNvPr>
          <p:cNvSpPr>
            <a:spLocks noGrp="1"/>
          </p:cNvSpPr>
          <p:nvPr>
            <p:ph type="title"/>
          </p:nvPr>
        </p:nvSpPr>
        <p:spPr>
          <a:xfrm>
            <a:off x="743798" y="294538"/>
            <a:ext cx="9895951" cy="1033669"/>
          </a:xfrm>
        </p:spPr>
        <p:txBody>
          <a:bodyPr>
            <a:normAutofit/>
          </a:bodyPr>
          <a:lstStyle/>
          <a:p>
            <a:r>
              <a:rPr lang="en-US" sz="4000" dirty="0">
                <a:solidFill>
                  <a:srgbClr val="FFFFFF"/>
                </a:solidFill>
              </a:rPr>
              <a:t>Strategies &amp; Output</a:t>
            </a:r>
          </a:p>
        </p:txBody>
      </p:sp>
      <p:sp>
        <p:nvSpPr>
          <p:cNvPr id="13" name="TextBox 12">
            <a:extLst>
              <a:ext uri="{FF2B5EF4-FFF2-40B4-BE49-F238E27FC236}">
                <a16:creationId xmlns:a16="http://schemas.microsoft.com/office/drawing/2014/main" id="{7DE1F12B-F739-401D-AC9A-2ABDEEE6FAC7}"/>
              </a:ext>
            </a:extLst>
          </p:cNvPr>
          <p:cNvSpPr txBox="1"/>
          <p:nvPr/>
        </p:nvSpPr>
        <p:spPr>
          <a:xfrm>
            <a:off x="750623" y="1624079"/>
            <a:ext cx="5650178" cy="4893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Ernesto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Maranje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 local painter, illustrator and muralist who discovered his passion for art while serving in the U.S. Coast Guard, was selected. </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Equal to the Port’s commitment to public art is its commitment to the local environment.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Maranje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worked with the Port’s environmental management team to select the Ruby Throated Hummingbird and the American White Ibis, both native Florida birds, to be featured in the mural. </a:t>
            </a:r>
            <a:endParaRPr lang="en-US" sz="2400"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553274B0-84B5-4398-BC12-E364120D608B}"/>
              </a:ext>
            </a:extLst>
          </p:cNvPr>
          <p:cNvPicPr>
            <a:picLocks noChangeAspect="1"/>
          </p:cNvPicPr>
          <p:nvPr/>
        </p:nvPicPr>
        <p:blipFill>
          <a:blip r:embed="rId2"/>
          <a:stretch>
            <a:fillRect/>
          </a:stretch>
        </p:blipFill>
        <p:spPr>
          <a:xfrm>
            <a:off x="6545789" y="2509225"/>
            <a:ext cx="5268733" cy="2949882"/>
          </a:xfrm>
          <a:prstGeom prst="rect">
            <a:avLst/>
          </a:prstGeom>
        </p:spPr>
      </p:pic>
    </p:spTree>
    <p:extLst>
      <p:ext uri="{BB962C8B-B14F-4D97-AF65-F5344CB8AC3E}">
        <p14:creationId xmlns:p14="http://schemas.microsoft.com/office/powerpoint/2010/main" val="322711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DC4B4-14D9-4D2B-8776-9817FF0E834F}"/>
              </a:ext>
            </a:extLst>
          </p:cNvPr>
          <p:cNvSpPr>
            <a:spLocks noGrp="1"/>
          </p:cNvSpPr>
          <p:nvPr>
            <p:ph type="title"/>
          </p:nvPr>
        </p:nvSpPr>
        <p:spPr>
          <a:xfrm>
            <a:off x="743798" y="294538"/>
            <a:ext cx="9895951" cy="1033669"/>
          </a:xfrm>
        </p:spPr>
        <p:txBody>
          <a:bodyPr>
            <a:normAutofit/>
          </a:bodyPr>
          <a:lstStyle/>
          <a:p>
            <a:r>
              <a:rPr lang="en-US" sz="4000" dirty="0">
                <a:solidFill>
                  <a:srgbClr val="FFFFFF"/>
                </a:solidFill>
              </a:rPr>
              <a:t>Strategies &amp; Output</a:t>
            </a:r>
          </a:p>
        </p:txBody>
      </p:sp>
      <p:sp>
        <p:nvSpPr>
          <p:cNvPr id="15" name="TextBox 14">
            <a:extLst>
              <a:ext uri="{FF2B5EF4-FFF2-40B4-BE49-F238E27FC236}">
                <a16:creationId xmlns:a16="http://schemas.microsoft.com/office/drawing/2014/main" id="{883B0EA3-7D6A-4091-A640-0EB375BB4FDD}"/>
              </a:ext>
            </a:extLst>
          </p:cNvPr>
          <p:cNvSpPr txBox="1"/>
          <p:nvPr/>
        </p:nvSpPr>
        <p:spPr>
          <a:xfrm>
            <a:off x="743798" y="1622745"/>
            <a:ext cx="5313341" cy="489364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Maranje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uses his vivid imagination to portray the unity of animals and plants by pulling different segments from each and creatively making it cohesive. The results are not only pleasing to the eye, but also remind us of the connection we have with nature. His message is especially significant today with the emphasis on protecting the Florida Everglades, the Port’s namesake. The colors and vibrancy are exciting and reflect the energy of the Port and the community at large.</a:t>
            </a:r>
          </a:p>
        </p:txBody>
      </p:sp>
      <p:pic>
        <p:nvPicPr>
          <p:cNvPr id="4" name="Picture 3">
            <a:extLst>
              <a:ext uri="{FF2B5EF4-FFF2-40B4-BE49-F238E27FC236}">
                <a16:creationId xmlns:a16="http://schemas.microsoft.com/office/drawing/2014/main" id="{CF33A645-C2F2-4043-9B66-65E016787A67}"/>
              </a:ext>
            </a:extLst>
          </p:cNvPr>
          <p:cNvPicPr>
            <a:picLocks noChangeAspect="1"/>
          </p:cNvPicPr>
          <p:nvPr/>
        </p:nvPicPr>
        <p:blipFill>
          <a:blip r:embed="rId2"/>
          <a:stretch>
            <a:fillRect/>
          </a:stretch>
        </p:blipFill>
        <p:spPr>
          <a:xfrm>
            <a:off x="6095998" y="2417999"/>
            <a:ext cx="6057143" cy="3385714"/>
          </a:xfrm>
          <a:prstGeom prst="rect">
            <a:avLst/>
          </a:prstGeom>
        </p:spPr>
      </p:pic>
    </p:spTree>
    <p:extLst>
      <p:ext uri="{BB962C8B-B14F-4D97-AF65-F5344CB8AC3E}">
        <p14:creationId xmlns:p14="http://schemas.microsoft.com/office/powerpoint/2010/main" val="1981996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4930</TotalTime>
  <Words>1597</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Environmental Stewardship Through Public Art</vt:lpstr>
      <vt:lpstr>Summary</vt:lpstr>
      <vt:lpstr>Summary</vt:lpstr>
      <vt:lpstr>Challenges &amp; Opportunities</vt:lpstr>
      <vt:lpstr>Goals &amp; Objectives</vt:lpstr>
      <vt:lpstr>Mission Statement</vt:lpstr>
      <vt:lpstr>Strategies &amp; Output</vt:lpstr>
      <vt:lpstr>Strategies &amp; Output</vt:lpstr>
      <vt:lpstr>Strategies &amp; Output</vt:lpstr>
      <vt:lpstr>Expenditures &amp; Assets</vt:lpstr>
      <vt:lpstr>Results</vt:lpstr>
      <vt:lpstr>Results</vt:lpstr>
      <vt:lpstr>Results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 Everglades Crane Commissioning</dc:title>
  <dc:creator>Kennedy, Ellen</dc:creator>
  <cp:lastModifiedBy>Montfort, Alinda</cp:lastModifiedBy>
  <cp:revision>102</cp:revision>
  <cp:lastPrinted>2021-06-04T21:34:47Z</cp:lastPrinted>
  <dcterms:created xsi:type="dcterms:W3CDTF">2021-05-28T10:01:14Z</dcterms:created>
  <dcterms:modified xsi:type="dcterms:W3CDTF">2021-06-04T21:52:53Z</dcterms:modified>
</cp:coreProperties>
</file>