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452" r:id="rId3"/>
    <p:sldId id="257" r:id="rId4"/>
    <p:sldId id="258" r:id="rId5"/>
    <p:sldId id="261" r:id="rId6"/>
    <p:sldId id="260" r:id="rId7"/>
    <p:sldId id="262" r:id="rId8"/>
    <p:sldId id="443" r:id="rId9"/>
    <p:sldId id="263" r:id="rId10"/>
    <p:sldId id="447" r:id="rId11"/>
    <p:sldId id="268" r:id="rId12"/>
    <p:sldId id="445" r:id="rId13"/>
    <p:sldId id="448" r:id="rId14"/>
    <p:sldId id="449" r:id="rId15"/>
    <p:sldId id="450" r:id="rId16"/>
    <p:sldId id="264" r:id="rId17"/>
    <p:sldId id="45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nedy, Ellen" initials="KE" lastIdx="2" clrIdx="0">
    <p:extLst>
      <p:ext uri="{19B8F6BF-5375-455C-9EA6-DF929625EA0E}">
        <p15:presenceInfo xmlns:p15="http://schemas.microsoft.com/office/powerpoint/2012/main" userId="S::EKENNEDY@broward.org::3c754efb-cb2f-4b5b-b5e6-dc248bbb21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2" autoAdjust="0"/>
    <p:restoredTop sz="94660"/>
  </p:normalViewPr>
  <p:slideViewPr>
    <p:cSldViewPr snapToGrid="0">
      <p:cViewPr varScale="1">
        <p:scale>
          <a:sx n="114" d="100"/>
          <a:sy n="114" d="100"/>
        </p:scale>
        <p:origin x="3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823C7B41-AA66-49E8-8C90-D4744560F47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6FC8A1C-668B-4060-BDED-A75BE412D4E6}">
      <dgm:prSet/>
      <dgm:spPr/>
      <dgm:t>
        <a:bodyPr/>
        <a:lstStyle/>
        <a:p>
          <a:r>
            <a:rPr lang="en-US" dirty="0"/>
            <a:t>Using a hashtag strategy – resulted increased reach and followers (consistently using #porteverglades #cruiseporteverglades #portevergladescargo) as appropriate </a:t>
          </a:r>
        </a:p>
      </dgm:t>
    </dgm:pt>
    <dgm:pt modelId="{03954003-CB94-481A-9901-30981A09ED1B}" type="parTrans" cxnId="{4F8FB9B4-42B7-4620-9CF7-ED71BA141CA6}">
      <dgm:prSet/>
      <dgm:spPr/>
      <dgm:t>
        <a:bodyPr/>
        <a:lstStyle/>
        <a:p>
          <a:endParaRPr lang="en-US"/>
        </a:p>
      </dgm:t>
    </dgm:pt>
    <dgm:pt modelId="{17F59571-43D1-4122-9605-DBB042688CFD}" type="sibTrans" cxnId="{4F8FB9B4-42B7-4620-9CF7-ED71BA141CA6}">
      <dgm:prSet/>
      <dgm:spPr/>
      <dgm:t>
        <a:bodyPr/>
        <a:lstStyle/>
        <a:p>
          <a:endParaRPr lang="en-US"/>
        </a:p>
      </dgm:t>
    </dgm:pt>
    <dgm:pt modelId="{5CE78645-A8E3-44DC-96A9-BE9AF09078F6}">
      <dgm:prSet/>
      <dgm:spPr/>
      <dgm:t>
        <a:bodyPr/>
        <a:lstStyle/>
        <a:p>
          <a:r>
            <a:rPr lang="en-US" dirty="0"/>
            <a:t>Using geotags consistently with each post to engage people following locations (location “Port Everglades”)</a:t>
          </a:r>
        </a:p>
      </dgm:t>
    </dgm:pt>
    <dgm:pt modelId="{2EC45DAD-D0B8-4A8D-BCFD-30B5A05BDF77}" type="parTrans" cxnId="{1E9EDC3D-362D-4699-B55A-C4DAA84A6BFD}">
      <dgm:prSet/>
      <dgm:spPr/>
      <dgm:t>
        <a:bodyPr/>
        <a:lstStyle/>
        <a:p>
          <a:endParaRPr lang="en-US"/>
        </a:p>
      </dgm:t>
    </dgm:pt>
    <dgm:pt modelId="{AF7620DC-FA7C-417F-895C-3023DA9D87DA}" type="sibTrans" cxnId="{1E9EDC3D-362D-4699-B55A-C4DAA84A6BFD}">
      <dgm:prSet/>
      <dgm:spPr/>
      <dgm:t>
        <a:bodyPr/>
        <a:lstStyle/>
        <a:p>
          <a:endParaRPr lang="en-US"/>
        </a:p>
      </dgm:t>
    </dgm:pt>
    <dgm:pt modelId="{6CE365FE-3D8D-4DF3-AE90-1A561D0CF476}">
      <dgm:prSet/>
      <dgm:spPr/>
      <dgm:t>
        <a:bodyPr/>
        <a:lstStyle/>
        <a:p>
          <a:r>
            <a:rPr lang="en-US" dirty="0"/>
            <a:t>Incorporating different types of media including time lapse videos, photo carousels and videos with music.</a:t>
          </a:r>
        </a:p>
      </dgm:t>
    </dgm:pt>
    <dgm:pt modelId="{A79EFD26-B1F1-4F12-BA2E-833E37BD4058}" type="parTrans" cxnId="{FEB83408-31E4-4FD2-9F71-689C80E33BCD}">
      <dgm:prSet/>
      <dgm:spPr/>
      <dgm:t>
        <a:bodyPr/>
        <a:lstStyle/>
        <a:p>
          <a:endParaRPr lang="en-US"/>
        </a:p>
      </dgm:t>
    </dgm:pt>
    <dgm:pt modelId="{EC6FC2CC-B9DD-4D14-A907-E94FD36663C8}" type="sibTrans" cxnId="{FEB83408-31E4-4FD2-9F71-689C80E33BCD}">
      <dgm:prSet/>
      <dgm:spPr/>
      <dgm:t>
        <a:bodyPr/>
        <a:lstStyle/>
        <a:p>
          <a:endParaRPr lang="en-US"/>
        </a:p>
      </dgm:t>
    </dgm:pt>
    <dgm:pt modelId="{3FAA3AED-2642-4995-B4A6-0D33F7A10931}">
      <dgm:prSet/>
      <dgm:spPr/>
      <dgm:t>
        <a:bodyPr/>
        <a:lstStyle/>
        <a:p>
          <a:r>
            <a:rPr lang="en-US" dirty="0"/>
            <a:t>Now using Instagram and Facebook stories and Instagram Reels </a:t>
          </a:r>
        </a:p>
      </dgm:t>
    </dgm:pt>
    <dgm:pt modelId="{D6E6C06A-CB37-4884-B596-BD0A1AF3C890}" type="parTrans" cxnId="{F86604D9-6FFE-4F50-A778-2BC2C6F495AD}">
      <dgm:prSet/>
      <dgm:spPr/>
      <dgm:t>
        <a:bodyPr/>
        <a:lstStyle/>
        <a:p>
          <a:endParaRPr lang="en-US"/>
        </a:p>
      </dgm:t>
    </dgm:pt>
    <dgm:pt modelId="{6C4AB216-CAD9-4A85-867B-2A573F088722}" type="sibTrans" cxnId="{F86604D9-6FFE-4F50-A778-2BC2C6F495AD}">
      <dgm:prSet/>
      <dgm:spPr/>
      <dgm:t>
        <a:bodyPr/>
        <a:lstStyle/>
        <a:p>
          <a:endParaRPr lang="en-US"/>
        </a:p>
      </dgm:t>
    </dgm:pt>
    <dgm:pt modelId="{806C2651-4231-42FF-B327-04E527351057}" type="pres">
      <dgm:prSet presAssocID="{823C7B41-AA66-49E8-8C90-D4744560F471}" presName="linear" presStyleCnt="0">
        <dgm:presLayoutVars>
          <dgm:animLvl val="lvl"/>
          <dgm:resizeHandles val="exact"/>
        </dgm:presLayoutVars>
      </dgm:prSet>
      <dgm:spPr/>
    </dgm:pt>
    <dgm:pt modelId="{4A07CADA-E244-4266-8F6D-0B3094D56ED1}" type="pres">
      <dgm:prSet presAssocID="{36FC8A1C-668B-4060-BDED-A75BE412D4E6}" presName="parentText" presStyleLbl="node1" presStyleIdx="0" presStyleCnt="4">
        <dgm:presLayoutVars>
          <dgm:chMax val="0"/>
          <dgm:bulletEnabled val="1"/>
        </dgm:presLayoutVars>
      </dgm:prSet>
      <dgm:spPr/>
    </dgm:pt>
    <dgm:pt modelId="{42303FE8-3C82-4D31-BF2F-974E7E272899}" type="pres">
      <dgm:prSet presAssocID="{17F59571-43D1-4122-9605-DBB042688CFD}" presName="spacer" presStyleCnt="0"/>
      <dgm:spPr/>
    </dgm:pt>
    <dgm:pt modelId="{890B4568-5993-4E23-8A4E-52980720CB8F}" type="pres">
      <dgm:prSet presAssocID="{5CE78645-A8E3-44DC-96A9-BE9AF09078F6}" presName="parentText" presStyleLbl="node1" presStyleIdx="1" presStyleCnt="4">
        <dgm:presLayoutVars>
          <dgm:chMax val="0"/>
          <dgm:bulletEnabled val="1"/>
        </dgm:presLayoutVars>
      </dgm:prSet>
      <dgm:spPr/>
    </dgm:pt>
    <dgm:pt modelId="{A11A1E06-057E-48BC-9641-2244A96F591F}" type="pres">
      <dgm:prSet presAssocID="{AF7620DC-FA7C-417F-895C-3023DA9D87DA}" presName="spacer" presStyleCnt="0"/>
      <dgm:spPr/>
    </dgm:pt>
    <dgm:pt modelId="{AC602298-2DF5-4D44-8F5B-F1E3BDADDE46}" type="pres">
      <dgm:prSet presAssocID="{6CE365FE-3D8D-4DF3-AE90-1A561D0CF476}" presName="parentText" presStyleLbl="node1" presStyleIdx="2" presStyleCnt="4">
        <dgm:presLayoutVars>
          <dgm:chMax val="0"/>
          <dgm:bulletEnabled val="1"/>
        </dgm:presLayoutVars>
      </dgm:prSet>
      <dgm:spPr/>
    </dgm:pt>
    <dgm:pt modelId="{BC0E4C08-C45C-4969-A452-B0367FBD8591}" type="pres">
      <dgm:prSet presAssocID="{EC6FC2CC-B9DD-4D14-A907-E94FD36663C8}" presName="spacer" presStyleCnt="0"/>
      <dgm:spPr/>
    </dgm:pt>
    <dgm:pt modelId="{425D62B8-49EB-4C0C-A499-B42C4560BFF9}" type="pres">
      <dgm:prSet presAssocID="{3FAA3AED-2642-4995-B4A6-0D33F7A10931}" presName="parentText" presStyleLbl="node1" presStyleIdx="3" presStyleCnt="4">
        <dgm:presLayoutVars>
          <dgm:chMax val="0"/>
          <dgm:bulletEnabled val="1"/>
        </dgm:presLayoutVars>
      </dgm:prSet>
      <dgm:spPr/>
    </dgm:pt>
  </dgm:ptLst>
  <dgm:cxnLst>
    <dgm:cxn modelId="{FEB83408-31E4-4FD2-9F71-689C80E33BCD}" srcId="{823C7B41-AA66-49E8-8C90-D4744560F471}" destId="{6CE365FE-3D8D-4DF3-AE90-1A561D0CF476}" srcOrd="2" destOrd="0" parTransId="{A79EFD26-B1F1-4F12-BA2E-833E37BD4058}" sibTransId="{EC6FC2CC-B9DD-4D14-A907-E94FD36663C8}"/>
    <dgm:cxn modelId="{6A8B500E-B051-49F4-930D-B2AF4838FE68}" type="presOf" srcId="{823C7B41-AA66-49E8-8C90-D4744560F471}" destId="{806C2651-4231-42FF-B327-04E527351057}" srcOrd="0" destOrd="0" presId="urn:microsoft.com/office/officeart/2005/8/layout/vList2"/>
    <dgm:cxn modelId="{BDCB3929-ED8A-45B6-AD8D-56B040817434}" type="presOf" srcId="{6CE365FE-3D8D-4DF3-AE90-1A561D0CF476}" destId="{AC602298-2DF5-4D44-8F5B-F1E3BDADDE46}" srcOrd="0" destOrd="0" presId="urn:microsoft.com/office/officeart/2005/8/layout/vList2"/>
    <dgm:cxn modelId="{1E9EDC3D-362D-4699-B55A-C4DAA84A6BFD}" srcId="{823C7B41-AA66-49E8-8C90-D4744560F471}" destId="{5CE78645-A8E3-44DC-96A9-BE9AF09078F6}" srcOrd="1" destOrd="0" parTransId="{2EC45DAD-D0B8-4A8D-BCFD-30B5A05BDF77}" sibTransId="{AF7620DC-FA7C-417F-895C-3023DA9D87DA}"/>
    <dgm:cxn modelId="{DF452F57-AF35-4619-84D5-04131E34DC8E}" type="presOf" srcId="{36FC8A1C-668B-4060-BDED-A75BE412D4E6}" destId="{4A07CADA-E244-4266-8F6D-0B3094D56ED1}" srcOrd="0" destOrd="0" presId="urn:microsoft.com/office/officeart/2005/8/layout/vList2"/>
    <dgm:cxn modelId="{8E675787-41E4-483A-B3D1-F46110119947}" type="presOf" srcId="{5CE78645-A8E3-44DC-96A9-BE9AF09078F6}" destId="{890B4568-5993-4E23-8A4E-52980720CB8F}" srcOrd="0" destOrd="0" presId="urn:microsoft.com/office/officeart/2005/8/layout/vList2"/>
    <dgm:cxn modelId="{497ADAA2-DDE8-441E-A99F-A539D1D4626C}" type="presOf" srcId="{3FAA3AED-2642-4995-B4A6-0D33F7A10931}" destId="{425D62B8-49EB-4C0C-A499-B42C4560BFF9}" srcOrd="0" destOrd="0" presId="urn:microsoft.com/office/officeart/2005/8/layout/vList2"/>
    <dgm:cxn modelId="{4F8FB9B4-42B7-4620-9CF7-ED71BA141CA6}" srcId="{823C7B41-AA66-49E8-8C90-D4744560F471}" destId="{36FC8A1C-668B-4060-BDED-A75BE412D4E6}" srcOrd="0" destOrd="0" parTransId="{03954003-CB94-481A-9901-30981A09ED1B}" sibTransId="{17F59571-43D1-4122-9605-DBB042688CFD}"/>
    <dgm:cxn modelId="{F86604D9-6FFE-4F50-A778-2BC2C6F495AD}" srcId="{823C7B41-AA66-49E8-8C90-D4744560F471}" destId="{3FAA3AED-2642-4995-B4A6-0D33F7A10931}" srcOrd="3" destOrd="0" parTransId="{D6E6C06A-CB37-4884-B596-BD0A1AF3C890}" sibTransId="{6C4AB216-CAD9-4A85-867B-2A573F088722}"/>
    <dgm:cxn modelId="{2463D88B-4A8B-4F9E-9DB4-F6C325758F37}" type="presParOf" srcId="{806C2651-4231-42FF-B327-04E527351057}" destId="{4A07CADA-E244-4266-8F6D-0B3094D56ED1}" srcOrd="0" destOrd="0" presId="urn:microsoft.com/office/officeart/2005/8/layout/vList2"/>
    <dgm:cxn modelId="{2A108D43-7B42-4834-AAF8-DCA4841855D9}" type="presParOf" srcId="{806C2651-4231-42FF-B327-04E527351057}" destId="{42303FE8-3C82-4D31-BF2F-974E7E272899}" srcOrd="1" destOrd="0" presId="urn:microsoft.com/office/officeart/2005/8/layout/vList2"/>
    <dgm:cxn modelId="{14BCD5D9-FD45-4631-8899-4BBDEF9DCC46}" type="presParOf" srcId="{806C2651-4231-42FF-B327-04E527351057}" destId="{890B4568-5993-4E23-8A4E-52980720CB8F}" srcOrd="2" destOrd="0" presId="urn:microsoft.com/office/officeart/2005/8/layout/vList2"/>
    <dgm:cxn modelId="{20A1E281-D8F0-49A2-A946-9B1A4C1DA53B}" type="presParOf" srcId="{806C2651-4231-42FF-B327-04E527351057}" destId="{A11A1E06-057E-48BC-9641-2244A96F591F}" srcOrd="3" destOrd="0" presId="urn:microsoft.com/office/officeart/2005/8/layout/vList2"/>
    <dgm:cxn modelId="{70D6746F-FC18-4ED9-A9AC-FF102E9E6519}" type="presParOf" srcId="{806C2651-4231-42FF-B327-04E527351057}" destId="{AC602298-2DF5-4D44-8F5B-F1E3BDADDE46}" srcOrd="4" destOrd="0" presId="urn:microsoft.com/office/officeart/2005/8/layout/vList2"/>
    <dgm:cxn modelId="{0E4A4E32-A101-4DAE-8512-E6F1C0CF5E50}" type="presParOf" srcId="{806C2651-4231-42FF-B327-04E527351057}" destId="{BC0E4C08-C45C-4969-A452-B0367FBD8591}" srcOrd="5" destOrd="0" presId="urn:microsoft.com/office/officeart/2005/8/layout/vList2"/>
    <dgm:cxn modelId="{BF4D3802-97F9-4FF3-8E8D-A86C8B275BA6}" type="presParOf" srcId="{806C2651-4231-42FF-B327-04E527351057}" destId="{425D62B8-49EB-4C0C-A499-B42C4560BFF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326015-EAD6-4CD7-A034-9E763D39A37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A06C421-AE37-4DF4-A8D3-C50201E9A102}">
      <dgm:prSet/>
      <dgm:spPr/>
      <dgm:t>
        <a:bodyPr/>
        <a:lstStyle/>
        <a:p>
          <a:r>
            <a:rPr lang="en-US" dirty="0"/>
            <a:t>Facebook	12%</a:t>
          </a:r>
        </a:p>
      </dgm:t>
    </dgm:pt>
    <dgm:pt modelId="{DE830FE6-50D3-4409-87C5-0A3B2082942F}" type="parTrans" cxnId="{FA1458DA-8A64-4D7A-A9EE-FC2E4BF1B4A1}">
      <dgm:prSet/>
      <dgm:spPr/>
      <dgm:t>
        <a:bodyPr/>
        <a:lstStyle/>
        <a:p>
          <a:endParaRPr lang="en-US"/>
        </a:p>
      </dgm:t>
    </dgm:pt>
    <dgm:pt modelId="{9A478BE0-058E-4FBC-950B-D92E1513B6D3}" type="sibTrans" cxnId="{FA1458DA-8A64-4D7A-A9EE-FC2E4BF1B4A1}">
      <dgm:prSet/>
      <dgm:spPr/>
      <dgm:t>
        <a:bodyPr/>
        <a:lstStyle/>
        <a:p>
          <a:endParaRPr lang="en-US"/>
        </a:p>
      </dgm:t>
    </dgm:pt>
    <dgm:pt modelId="{09444DEA-092C-4947-B6AC-B97D50568F73}">
      <dgm:prSet/>
      <dgm:spPr/>
      <dgm:t>
        <a:bodyPr/>
        <a:lstStyle/>
        <a:p>
          <a:r>
            <a:rPr lang="en-US" dirty="0"/>
            <a:t>Instagram	244% </a:t>
          </a:r>
        </a:p>
      </dgm:t>
    </dgm:pt>
    <dgm:pt modelId="{566C857B-12C9-4EE7-B14E-41AA5C92740C}" type="parTrans" cxnId="{9DF8ACB5-59E3-449F-A254-825E869CEEAA}">
      <dgm:prSet/>
      <dgm:spPr/>
      <dgm:t>
        <a:bodyPr/>
        <a:lstStyle/>
        <a:p>
          <a:endParaRPr lang="en-US"/>
        </a:p>
      </dgm:t>
    </dgm:pt>
    <dgm:pt modelId="{AF0C334B-0214-4E27-9320-1B8B01186DF7}" type="sibTrans" cxnId="{9DF8ACB5-59E3-449F-A254-825E869CEEAA}">
      <dgm:prSet/>
      <dgm:spPr/>
      <dgm:t>
        <a:bodyPr/>
        <a:lstStyle/>
        <a:p>
          <a:endParaRPr lang="en-US"/>
        </a:p>
      </dgm:t>
    </dgm:pt>
    <dgm:pt modelId="{B1058718-DEDF-40E9-8110-B4EB5C03C3A1}">
      <dgm:prSet/>
      <dgm:spPr/>
      <dgm:t>
        <a:bodyPr/>
        <a:lstStyle/>
        <a:p>
          <a:r>
            <a:rPr lang="en-US"/>
            <a:t>LinkedIn		64%</a:t>
          </a:r>
        </a:p>
      </dgm:t>
    </dgm:pt>
    <dgm:pt modelId="{42906502-2FEE-4AC1-85B9-1EC7B41CF963}" type="parTrans" cxnId="{19FF83CC-1EA0-444E-AF0C-D5F865BB7C5D}">
      <dgm:prSet/>
      <dgm:spPr/>
      <dgm:t>
        <a:bodyPr/>
        <a:lstStyle/>
        <a:p>
          <a:endParaRPr lang="en-US"/>
        </a:p>
      </dgm:t>
    </dgm:pt>
    <dgm:pt modelId="{588F522D-15E3-441D-BB5C-3CAAB9A7DC38}" type="sibTrans" cxnId="{19FF83CC-1EA0-444E-AF0C-D5F865BB7C5D}">
      <dgm:prSet/>
      <dgm:spPr/>
      <dgm:t>
        <a:bodyPr/>
        <a:lstStyle/>
        <a:p>
          <a:endParaRPr lang="en-US"/>
        </a:p>
      </dgm:t>
    </dgm:pt>
    <dgm:pt modelId="{234AE599-F2F6-4909-A1D1-FA133F2EA054}">
      <dgm:prSet/>
      <dgm:spPr/>
      <dgm:t>
        <a:bodyPr/>
        <a:lstStyle/>
        <a:p>
          <a:r>
            <a:rPr lang="en-US" dirty="0"/>
            <a:t>Twitter		2%</a:t>
          </a:r>
        </a:p>
      </dgm:t>
    </dgm:pt>
    <dgm:pt modelId="{71BD8704-90DB-4F33-986F-1B314AE0C24C}" type="parTrans" cxnId="{5830AC78-C0E8-4A34-B1FD-9E8F7ACD503D}">
      <dgm:prSet/>
      <dgm:spPr/>
      <dgm:t>
        <a:bodyPr/>
        <a:lstStyle/>
        <a:p>
          <a:endParaRPr lang="en-US"/>
        </a:p>
      </dgm:t>
    </dgm:pt>
    <dgm:pt modelId="{7C38B706-4BD0-48EF-A760-1851292EDEB0}" type="sibTrans" cxnId="{5830AC78-C0E8-4A34-B1FD-9E8F7ACD503D}">
      <dgm:prSet/>
      <dgm:spPr/>
      <dgm:t>
        <a:bodyPr/>
        <a:lstStyle/>
        <a:p>
          <a:endParaRPr lang="en-US"/>
        </a:p>
      </dgm:t>
    </dgm:pt>
    <dgm:pt modelId="{43CF6B52-BF00-4508-B362-FC5944896D20}">
      <dgm:prSet/>
      <dgm:spPr/>
      <dgm:t>
        <a:bodyPr/>
        <a:lstStyle/>
        <a:p>
          <a:r>
            <a:rPr lang="en-US" dirty="0"/>
            <a:t>YouTube                1%</a:t>
          </a:r>
        </a:p>
      </dgm:t>
    </dgm:pt>
    <dgm:pt modelId="{6C190540-934C-4337-85A2-21B08B8BF264}" type="parTrans" cxnId="{C683EB47-8D9E-4182-8116-5274227038C5}">
      <dgm:prSet/>
      <dgm:spPr/>
      <dgm:t>
        <a:bodyPr/>
        <a:lstStyle/>
        <a:p>
          <a:endParaRPr lang="en-US"/>
        </a:p>
      </dgm:t>
    </dgm:pt>
    <dgm:pt modelId="{098DFFBB-7AD7-48F6-AE15-6BB0D11F6DC0}" type="sibTrans" cxnId="{C683EB47-8D9E-4182-8116-5274227038C5}">
      <dgm:prSet/>
      <dgm:spPr/>
      <dgm:t>
        <a:bodyPr/>
        <a:lstStyle/>
        <a:p>
          <a:endParaRPr lang="en-US"/>
        </a:p>
      </dgm:t>
    </dgm:pt>
    <dgm:pt modelId="{D35B3DA2-F5C6-4EA9-9979-ADAA15C481DA}" type="pres">
      <dgm:prSet presAssocID="{15326015-EAD6-4CD7-A034-9E763D39A374}" presName="linear" presStyleCnt="0">
        <dgm:presLayoutVars>
          <dgm:animLvl val="lvl"/>
          <dgm:resizeHandles val="exact"/>
        </dgm:presLayoutVars>
      </dgm:prSet>
      <dgm:spPr/>
    </dgm:pt>
    <dgm:pt modelId="{91F37287-3982-4AAC-9133-37F2BA0C06CE}" type="pres">
      <dgm:prSet presAssocID="{8A06C421-AE37-4DF4-A8D3-C50201E9A102}" presName="parentText" presStyleLbl="node1" presStyleIdx="0" presStyleCnt="5">
        <dgm:presLayoutVars>
          <dgm:chMax val="0"/>
          <dgm:bulletEnabled val="1"/>
        </dgm:presLayoutVars>
      </dgm:prSet>
      <dgm:spPr/>
    </dgm:pt>
    <dgm:pt modelId="{BD6C21C8-77D5-4F5C-ACA9-9BC62215560D}" type="pres">
      <dgm:prSet presAssocID="{9A478BE0-058E-4FBC-950B-D92E1513B6D3}" presName="spacer" presStyleCnt="0"/>
      <dgm:spPr/>
    </dgm:pt>
    <dgm:pt modelId="{B9810934-187F-406C-A6A5-B5B7E556977A}" type="pres">
      <dgm:prSet presAssocID="{09444DEA-092C-4947-B6AC-B97D50568F73}" presName="parentText" presStyleLbl="node1" presStyleIdx="1" presStyleCnt="5">
        <dgm:presLayoutVars>
          <dgm:chMax val="0"/>
          <dgm:bulletEnabled val="1"/>
        </dgm:presLayoutVars>
      </dgm:prSet>
      <dgm:spPr/>
    </dgm:pt>
    <dgm:pt modelId="{7B54C773-506F-4679-BA98-BF2A56DE9E3A}" type="pres">
      <dgm:prSet presAssocID="{AF0C334B-0214-4E27-9320-1B8B01186DF7}" presName="spacer" presStyleCnt="0"/>
      <dgm:spPr/>
    </dgm:pt>
    <dgm:pt modelId="{BC676C9F-D15D-4A6F-9C45-0A8E1C9AEBA8}" type="pres">
      <dgm:prSet presAssocID="{B1058718-DEDF-40E9-8110-B4EB5C03C3A1}" presName="parentText" presStyleLbl="node1" presStyleIdx="2" presStyleCnt="5">
        <dgm:presLayoutVars>
          <dgm:chMax val="0"/>
          <dgm:bulletEnabled val="1"/>
        </dgm:presLayoutVars>
      </dgm:prSet>
      <dgm:spPr/>
    </dgm:pt>
    <dgm:pt modelId="{DC436251-77A2-449D-8956-EED09B4D832A}" type="pres">
      <dgm:prSet presAssocID="{588F522D-15E3-441D-BB5C-3CAAB9A7DC38}" presName="spacer" presStyleCnt="0"/>
      <dgm:spPr/>
    </dgm:pt>
    <dgm:pt modelId="{5A683402-D21C-4D97-9F01-A89489872074}" type="pres">
      <dgm:prSet presAssocID="{234AE599-F2F6-4909-A1D1-FA133F2EA054}" presName="parentText" presStyleLbl="node1" presStyleIdx="3" presStyleCnt="5">
        <dgm:presLayoutVars>
          <dgm:chMax val="0"/>
          <dgm:bulletEnabled val="1"/>
        </dgm:presLayoutVars>
      </dgm:prSet>
      <dgm:spPr/>
    </dgm:pt>
    <dgm:pt modelId="{3E21D5C2-4AE2-4530-BD17-C9CC57B231EE}" type="pres">
      <dgm:prSet presAssocID="{7C38B706-4BD0-48EF-A760-1851292EDEB0}" presName="spacer" presStyleCnt="0"/>
      <dgm:spPr/>
    </dgm:pt>
    <dgm:pt modelId="{1572D1B4-52F7-409E-8F3C-082A4A196637}" type="pres">
      <dgm:prSet presAssocID="{43CF6B52-BF00-4508-B362-FC5944896D20}" presName="parentText" presStyleLbl="node1" presStyleIdx="4" presStyleCnt="5">
        <dgm:presLayoutVars>
          <dgm:chMax val="0"/>
          <dgm:bulletEnabled val="1"/>
        </dgm:presLayoutVars>
      </dgm:prSet>
      <dgm:spPr/>
    </dgm:pt>
  </dgm:ptLst>
  <dgm:cxnLst>
    <dgm:cxn modelId="{024BB110-3A87-46B0-B443-4247BC9755C0}" type="presOf" srcId="{43CF6B52-BF00-4508-B362-FC5944896D20}" destId="{1572D1B4-52F7-409E-8F3C-082A4A196637}" srcOrd="0" destOrd="0" presId="urn:microsoft.com/office/officeart/2005/8/layout/vList2"/>
    <dgm:cxn modelId="{F316721C-EC3C-420D-A5DF-995D9310A288}" type="presOf" srcId="{09444DEA-092C-4947-B6AC-B97D50568F73}" destId="{B9810934-187F-406C-A6A5-B5B7E556977A}" srcOrd="0" destOrd="0" presId="urn:microsoft.com/office/officeart/2005/8/layout/vList2"/>
    <dgm:cxn modelId="{1B9ED161-1981-4EFD-9668-B048A0CE6DAD}" type="presOf" srcId="{8A06C421-AE37-4DF4-A8D3-C50201E9A102}" destId="{91F37287-3982-4AAC-9133-37F2BA0C06CE}" srcOrd="0" destOrd="0" presId="urn:microsoft.com/office/officeart/2005/8/layout/vList2"/>
    <dgm:cxn modelId="{C683EB47-8D9E-4182-8116-5274227038C5}" srcId="{15326015-EAD6-4CD7-A034-9E763D39A374}" destId="{43CF6B52-BF00-4508-B362-FC5944896D20}" srcOrd="4" destOrd="0" parTransId="{6C190540-934C-4337-85A2-21B08B8BF264}" sibTransId="{098DFFBB-7AD7-48F6-AE15-6BB0D11F6DC0}"/>
    <dgm:cxn modelId="{5830AC78-C0E8-4A34-B1FD-9E8F7ACD503D}" srcId="{15326015-EAD6-4CD7-A034-9E763D39A374}" destId="{234AE599-F2F6-4909-A1D1-FA133F2EA054}" srcOrd="3" destOrd="0" parTransId="{71BD8704-90DB-4F33-986F-1B314AE0C24C}" sibTransId="{7C38B706-4BD0-48EF-A760-1851292EDEB0}"/>
    <dgm:cxn modelId="{AC6BD883-55C5-4C44-8AEC-E6EC10AB46D0}" type="presOf" srcId="{B1058718-DEDF-40E9-8110-B4EB5C03C3A1}" destId="{BC676C9F-D15D-4A6F-9C45-0A8E1C9AEBA8}" srcOrd="0" destOrd="0" presId="urn:microsoft.com/office/officeart/2005/8/layout/vList2"/>
    <dgm:cxn modelId="{6B37E58B-DF22-40FE-9764-E7BCEBCE045B}" type="presOf" srcId="{15326015-EAD6-4CD7-A034-9E763D39A374}" destId="{D35B3DA2-F5C6-4EA9-9979-ADAA15C481DA}" srcOrd="0" destOrd="0" presId="urn:microsoft.com/office/officeart/2005/8/layout/vList2"/>
    <dgm:cxn modelId="{9DF8ACB5-59E3-449F-A254-825E869CEEAA}" srcId="{15326015-EAD6-4CD7-A034-9E763D39A374}" destId="{09444DEA-092C-4947-B6AC-B97D50568F73}" srcOrd="1" destOrd="0" parTransId="{566C857B-12C9-4EE7-B14E-41AA5C92740C}" sibTransId="{AF0C334B-0214-4E27-9320-1B8B01186DF7}"/>
    <dgm:cxn modelId="{19FF83CC-1EA0-444E-AF0C-D5F865BB7C5D}" srcId="{15326015-EAD6-4CD7-A034-9E763D39A374}" destId="{B1058718-DEDF-40E9-8110-B4EB5C03C3A1}" srcOrd="2" destOrd="0" parTransId="{42906502-2FEE-4AC1-85B9-1EC7B41CF963}" sibTransId="{588F522D-15E3-441D-BB5C-3CAAB9A7DC38}"/>
    <dgm:cxn modelId="{FA1458DA-8A64-4D7A-A9EE-FC2E4BF1B4A1}" srcId="{15326015-EAD6-4CD7-A034-9E763D39A374}" destId="{8A06C421-AE37-4DF4-A8D3-C50201E9A102}" srcOrd="0" destOrd="0" parTransId="{DE830FE6-50D3-4409-87C5-0A3B2082942F}" sibTransId="{9A478BE0-058E-4FBC-950B-D92E1513B6D3}"/>
    <dgm:cxn modelId="{14E3BAE6-CCF8-41F1-8304-8F51CB191C89}" type="presOf" srcId="{234AE599-F2F6-4909-A1D1-FA133F2EA054}" destId="{5A683402-D21C-4D97-9F01-A89489872074}" srcOrd="0" destOrd="0" presId="urn:microsoft.com/office/officeart/2005/8/layout/vList2"/>
    <dgm:cxn modelId="{26694AA4-78AF-4217-BC9D-769551D7E513}" type="presParOf" srcId="{D35B3DA2-F5C6-4EA9-9979-ADAA15C481DA}" destId="{91F37287-3982-4AAC-9133-37F2BA0C06CE}" srcOrd="0" destOrd="0" presId="urn:microsoft.com/office/officeart/2005/8/layout/vList2"/>
    <dgm:cxn modelId="{692A68B4-42F1-40F7-9D70-0631FD2E4FB2}" type="presParOf" srcId="{D35B3DA2-F5C6-4EA9-9979-ADAA15C481DA}" destId="{BD6C21C8-77D5-4F5C-ACA9-9BC62215560D}" srcOrd="1" destOrd="0" presId="urn:microsoft.com/office/officeart/2005/8/layout/vList2"/>
    <dgm:cxn modelId="{56293189-7087-4804-BDD5-D3D2FF8ECA35}" type="presParOf" srcId="{D35B3DA2-F5C6-4EA9-9979-ADAA15C481DA}" destId="{B9810934-187F-406C-A6A5-B5B7E556977A}" srcOrd="2" destOrd="0" presId="urn:microsoft.com/office/officeart/2005/8/layout/vList2"/>
    <dgm:cxn modelId="{D610D201-93F6-48C3-A9BF-D36AE92476E5}" type="presParOf" srcId="{D35B3DA2-F5C6-4EA9-9979-ADAA15C481DA}" destId="{7B54C773-506F-4679-BA98-BF2A56DE9E3A}" srcOrd="3" destOrd="0" presId="urn:microsoft.com/office/officeart/2005/8/layout/vList2"/>
    <dgm:cxn modelId="{13DFA604-AE34-4F62-8F50-30572354D5A1}" type="presParOf" srcId="{D35B3DA2-F5C6-4EA9-9979-ADAA15C481DA}" destId="{BC676C9F-D15D-4A6F-9C45-0A8E1C9AEBA8}" srcOrd="4" destOrd="0" presId="urn:microsoft.com/office/officeart/2005/8/layout/vList2"/>
    <dgm:cxn modelId="{6523F155-0D9B-4A22-87D2-64129DB6479C}" type="presParOf" srcId="{D35B3DA2-F5C6-4EA9-9979-ADAA15C481DA}" destId="{DC436251-77A2-449D-8956-EED09B4D832A}" srcOrd="5" destOrd="0" presId="urn:microsoft.com/office/officeart/2005/8/layout/vList2"/>
    <dgm:cxn modelId="{14D5B6B4-1C74-4255-AB55-EC2A914F0037}" type="presParOf" srcId="{D35B3DA2-F5C6-4EA9-9979-ADAA15C481DA}" destId="{5A683402-D21C-4D97-9F01-A89489872074}" srcOrd="6" destOrd="0" presId="urn:microsoft.com/office/officeart/2005/8/layout/vList2"/>
    <dgm:cxn modelId="{7848E236-8E74-42FA-BDF1-8879723F9AF2}" type="presParOf" srcId="{D35B3DA2-F5C6-4EA9-9979-ADAA15C481DA}" destId="{3E21D5C2-4AE2-4530-BD17-C9CC57B231EE}" srcOrd="7" destOrd="0" presId="urn:microsoft.com/office/officeart/2005/8/layout/vList2"/>
    <dgm:cxn modelId="{40EC5AF7-3099-4BCE-8E23-B6B52B4C0DA0}" type="presParOf" srcId="{D35B3DA2-F5C6-4EA9-9979-ADAA15C481DA}" destId="{1572D1B4-52F7-409E-8F3C-082A4A19663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1AB2C4-4FE3-41FC-9F08-048E1161EB81}"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952BA2A-3BD6-4AD5-80F0-566CBC8707D3}">
      <dgm:prSet custT="1"/>
      <dgm:spPr/>
      <dgm:t>
        <a:bodyPr/>
        <a:lstStyle/>
        <a:p>
          <a:pPr>
            <a:lnSpc>
              <a:spcPct val="100000"/>
            </a:lnSpc>
          </a:pPr>
          <a:r>
            <a:rPr lang="en-US" sz="1600" dirty="0"/>
            <a:t>Increased content across all of the Port’s social media platforms generated significantly more impressions to engage the public and our customers. The increased popularity of our content on social media created a buzz about Port Everglades that enabled us to celebrate the Port’s accomplishments, showcase our world-class customers and their accomplishments and garner attention for the Port’s infrastructure investments, economic impact and environmental stewardship.</a:t>
          </a:r>
        </a:p>
      </dgm:t>
    </dgm:pt>
    <dgm:pt modelId="{57370792-8A6D-49D9-932D-F1D3474807D8}" type="parTrans" cxnId="{A1440342-5E29-4B15-B42E-00C3187F8468}">
      <dgm:prSet/>
      <dgm:spPr/>
      <dgm:t>
        <a:bodyPr/>
        <a:lstStyle/>
        <a:p>
          <a:endParaRPr lang="en-US"/>
        </a:p>
      </dgm:t>
    </dgm:pt>
    <dgm:pt modelId="{38D68E13-CCAD-4986-A089-FE94C37C9216}" type="sibTrans" cxnId="{A1440342-5E29-4B15-B42E-00C3187F8468}">
      <dgm:prSet/>
      <dgm:spPr/>
      <dgm:t>
        <a:bodyPr/>
        <a:lstStyle/>
        <a:p>
          <a:pPr>
            <a:lnSpc>
              <a:spcPct val="100000"/>
            </a:lnSpc>
          </a:pPr>
          <a:endParaRPr lang="en-US"/>
        </a:p>
      </dgm:t>
    </dgm:pt>
    <dgm:pt modelId="{3F7576A1-534E-4017-8E11-5E84F0EB98D9}">
      <dgm:prSet custT="1"/>
      <dgm:spPr/>
      <dgm:t>
        <a:bodyPr/>
        <a:lstStyle/>
        <a:p>
          <a:pPr>
            <a:lnSpc>
              <a:spcPct val="100000"/>
            </a:lnSpc>
          </a:pPr>
          <a:r>
            <a:rPr lang="en-US" sz="1600" dirty="0"/>
            <a:t>In addition, but also significant, we were able to engage every staff member in the Business Development Division to help create content. This created more unity and a team spirit where everyone participated to reach the same goal.</a:t>
          </a:r>
        </a:p>
      </dgm:t>
    </dgm:pt>
    <dgm:pt modelId="{0227CB3A-2315-49FF-A31E-6922668CB099}" type="parTrans" cxnId="{0074F3B0-29D8-4314-8FAC-984C92603FC2}">
      <dgm:prSet/>
      <dgm:spPr/>
      <dgm:t>
        <a:bodyPr/>
        <a:lstStyle/>
        <a:p>
          <a:endParaRPr lang="en-US"/>
        </a:p>
      </dgm:t>
    </dgm:pt>
    <dgm:pt modelId="{F43D2C89-C6FD-4693-9973-892BE8E2FE66}" type="sibTrans" cxnId="{0074F3B0-29D8-4314-8FAC-984C92603FC2}">
      <dgm:prSet/>
      <dgm:spPr/>
      <dgm:t>
        <a:bodyPr/>
        <a:lstStyle/>
        <a:p>
          <a:endParaRPr lang="en-US"/>
        </a:p>
      </dgm:t>
    </dgm:pt>
    <dgm:pt modelId="{2974219E-440B-4718-854A-EB8A66076CF8}" type="pres">
      <dgm:prSet presAssocID="{9D1AB2C4-4FE3-41FC-9F08-048E1161EB81}" presName="root" presStyleCnt="0">
        <dgm:presLayoutVars>
          <dgm:dir/>
          <dgm:resizeHandles val="exact"/>
        </dgm:presLayoutVars>
      </dgm:prSet>
      <dgm:spPr/>
    </dgm:pt>
    <dgm:pt modelId="{3E0F7735-60EA-4A9D-BC9A-FD0CB6D41A35}" type="pres">
      <dgm:prSet presAssocID="{9D1AB2C4-4FE3-41FC-9F08-048E1161EB81}" presName="container" presStyleCnt="0">
        <dgm:presLayoutVars>
          <dgm:dir/>
          <dgm:resizeHandles val="exact"/>
        </dgm:presLayoutVars>
      </dgm:prSet>
      <dgm:spPr/>
    </dgm:pt>
    <dgm:pt modelId="{BB76EDA9-3018-428A-BBB9-F31CEC730BC4}" type="pres">
      <dgm:prSet presAssocID="{D952BA2A-3BD6-4AD5-80F0-566CBC8707D3}" presName="compNode" presStyleCnt="0"/>
      <dgm:spPr/>
    </dgm:pt>
    <dgm:pt modelId="{B22D3366-B5F1-43BB-991D-03A4724A4D15}" type="pres">
      <dgm:prSet presAssocID="{D952BA2A-3BD6-4AD5-80F0-566CBC8707D3}" presName="iconBgRect" presStyleLbl="bgShp" presStyleIdx="0" presStyleCnt="2"/>
      <dgm:spPr/>
    </dgm:pt>
    <dgm:pt modelId="{71196670-8BD7-4E8E-9448-CC565D413761}" type="pres">
      <dgm:prSet presAssocID="{D952BA2A-3BD6-4AD5-80F0-566CBC8707D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43BD5539-8DC0-4A56-9197-FDE18B92767D}" type="pres">
      <dgm:prSet presAssocID="{D952BA2A-3BD6-4AD5-80F0-566CBC8707D3}" presName="spaceRect" presStyleCnt="0"/>
      <dgm:spPr/>
    </dgm:pt>
    <dgm:pt modelId="{BC1D44C8-0E34-46E1-BDC8-89F11BC795D9}" type="pres">
      <dgm:prSet presAssocID="{D952BA2A-3BD6-4AD5-80F0-566CBC8707D3}" presName="textRect" presStyleLbl="revTx" presStyleIdx="0" presStyleCnt="2">
        <dgm:presLayoutVars>
          <dgm:chMax val="1"/>
          <dgm:chPref val="1"/>
        </dgm:presLayoutVars>
      </dgm:prSet>
      <dgm:spPr/>
    </dgm:pt>
    <dgm:pt modelId="{FBB39BF0-FAA1-4BBE-937A-E982FCA950F4}" type="pres">
      <dgm:prSet presAssocID="{38D68E13-CCAD-4986-A089-FE94C37C9216}" presName="sibTrans" presStyleLbl="sibTrans2D1" presStyleIdx="0" presStyleCnt="0"/>
      <dgm:spPr/>
    </dgm:pt>
    <dgm:pt modelId="{246F2B25-9CB2-4A07-BE6D-7A2921E56A8A}" type="pres">
      <dgm:prSet presAssocID="{3F7576A1-534E-4017-8E11-5E84F0EB98D9}" presName="compNode" presStyleCnt="0"/>
      <dgm:spPr/>
    </dgm:pt>
    <dgm:pt modelId="{55FFFDB6-7824-4EE2-B4D7-EF4EFA59722A}" type="pres">
      <dgm:prSet presAssocID="{3F7576A1-534E-4017-8E11-5E84F0EB98D9}" presName="iconBgRect" presStyleLbl="bgShp" presStyleIdx="1" presStyleCnt="2"/>
      <dgm:spPr/>
    </dgm:pt>
    <dgm:pt modelId="{A5A8CE8E-7872-4E4D-B9FE-F5EFCBC7D1EE}" type="pres">
      <dgm:prSet presAssocID="{3F7576A1-534E-4017-8E11-5E84F0EB98D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dd"/>
        </a:ext>
      </dgm:extLst>
    </dgm:pt>
    <dgm:pt modelId="{6C789D88-0711-46B7-944F-03D712791D1A}" type="pres">
      <dgm:prSet presAssocID="{3F7576A1-534E-4017-8E11-5E84F0EB98D9}" presName="spaceRect" presStyleCnt="0"/>
      <dgm:spPr/>
    </dgm:pt>
    <dgm:pt modelId="{BBE0905B-8B14-47C5-B352-0BAF01E8403C}" type="pres">
      <dgm:prSet presAssocID="{3F7576A1-534E-4017-8E11-5E84F0EB98D9}" presName="textRect" presStyleLbl="revTx" presStyleIdx="1" presStyleCnt="2">
        <dgm:presLayoutVars>
          <dgm:chMax val="1"/>
          <dgm:chPref val="1"/>
        </dgm:presLayoutVars>
      </dgm:prSet>
      <dgm:spPr/>
    </dgm:pt>
  </dgm:ptLst>
  <dgm:cxnLst>
    <dgm:cxn modelId="{04D2B71D-F854-4536-A6DC-1B66C75B3A80}" type="presOf" srcId="{38D68E13-CCAD-4986-A089-FE94C37C9216}" destId="{FBB39BF0-FAA1-4BBE-937A-E982FCA950F4}" srcOrd="0" destOrd="0" presId="urn:microsoft.com/office/officeart/2018/2/layout/IconCircleList"/>
    <dgm:cxn modelId="{A1440342-5E29-4B15-B42E-00C3187F8468}" srcId="{9D1AB2C4-4FE3-41FC-9F08-048E1161EB81}" destId="{D952BA2A-3BD6-4AD5-80F0-566CBC8707D3}" srcOrd="0" destOrd="0" parTransId="{57370792-8A6D-49D9-932D-F1D3474807D8}" sibTransId="{38D68E13-CCAD-4986-A089-FE94C37C9216}"/>
    <dgm:cxn modelId="{06F1884A-1734-440A-9566-634E0EEB35FB}" type="presOf" srcId="{3F7576A1-534E-4017-8E11-5E84F0EB98D9}" destId="{BBE0905B-8B14-47C5-B352-0BAF01E8403C}" srcOrd="0" destOrd="0" presId="urn:microsoft.com/office/officeart/2018/2/layout/IconCircleList"/>
    <dgm:cxn modelId="{47C37655-ECF8-4F2E-BD7D-1D792E457B5E}" type="presOf" srcId="{9D1AB2C4-4FE3-41FC-9F08-048E1161EB81}" destId="{2974219E-440B-4718-854A-EB8A66076CF8}" srcOrd="0" destOrd="0" presId="urn:microsoft.com/office/officeart/2018/2/layout/IconCircleList"/>
    <dgm:cxn modelId="{0074F3B0-29D8-4314-8FAC-984C92603FC2}" srcId="{9D1AB2C4-4FE3-41FC-9F08-048E1161EB81}" destId="{3F7576A1-534E-4017-8E11-5E84F0EB98D9}" srcOrd="1" destOrd="0" parTransId="{0227CB3A-2315-49FF-A31E-6922668CB099}" sibTransId="{F43D2C89-C6FD-4693-9973-892BE8E2FE66}"/>
    <dgm:cxn modelId="{8BDF99FE-F193-40C8-A4F3-D3E105EF23B7}" type="presOf" srcId="{D952BA2A-3BD6-4AD5-80F0-566CBC8707D3}" destId="{BC1D44C8-0E34-46E1-BDC8-89F11BC795D9}" srcOrd="0" destOrd="0" presId="urn:microsoft.com/office/officeart/2018/2/layout/IconCircleList"/>
    <dgm:cxn modelId="{F057860D-C2B6-44A4-B94B-889685265AF8}" type="presParOf" srcId="{2974219E-440B-4718-854A-EB8A66076CF8}" destId="{3E0F7735-60EA-4A9D-BC9A-FD0CB6D41A35}" srcOrd="0" destOrd="0" presId="urn:microsoft.com/office/officeart/2018/2/layout/IconCircleList"/>
    <dgm:cxn modelId="{189632D9-2C0A-4CDF-AC55-C05C8EEE76EF}" type="presParOf" srcId="{3E0F7735-60EA-4A9D-BC9A-FD0CB6D41A35}" destId="{BB76EDA9-3018-428A-BBB9-F31CEC730BC4}" srcOrd="0" destOrd="0" presId="urn:microsoft.com/office/officeart/2018/2/layout/IconCircleList"/>
    <dgm:cxn modelId="{65E70C3F-14FA-4913-AB34-2960B7B668BB}" type="presParOf" srcId="{BB76EDA9-3018-428A-BBB9-F31CEC730BC4}" destId="{B22D3366-B5F1-43BB-991D-03A4724A4D15}" srcOrd="0" destOrd="0" presId="urn:microsoft.com/office/officeart/2018/2/layout/IconCircleList"/>
    <dgm:cxn modelId="{E88B6CB8-DEEB-43E1-A4B9-A444BF202B0F}" type="presParOf" srcId="{BB76EDA9-3018-428A-BBB9-F31CEC730BC4}" destId="{71196670-8BD7-4E8E-9448-CC565D413761}" srcOrd="1" destOrd="0" presId="urn:microsoft.com/office/officeart/2018/2/layout/IconCircleList"/>
    <dgm:cxn modelId="{6A762216-76C8-49BE-AE17-94BC1118CC14}" type="presParOf" srcId="{BB76EDA9-3018-428A-BBB9-F31CEC730BC4}" destId="{43BD5539-8DC0-4A56-9197-FDE18B92767D}" srcOrd="2" destOrd="0" presId="urn:microsoft.com/office/officeart/2018/2/layout/IconCircleList"/>
    <dgm:cxn modelId="{F49D9672-399C-425C-AEA5-2472BB16B741}" type="presParOf" srcId="{BB76EDA9-3018-428A-BBB9-F31CEC730BC4}" destId="{BC1D44C8-0E34-46E1-BDC8-89F11BC795D9}" srcOrd="3" destOrd="0" presId="urn:microsoft.com/office/officeart/2018/2/layout/IconCircleList"/>
    <dgm:cxn modelId="{C2D29D11-0D13-46EA-A2FA-C94AEC0CB380}" type="presParOf" srcId="{3E0F7735-60EA-4A9D-BC9A-FD0CB6D41A35}" destId="{FBB39BF0-FAA1-4BBE-937A-E982FCA950F4}" srcOrd="1" destOrd="0" presId="urn:microsoft.com/office/officeart/2018/2/layout/IconCircleList"/>
    <dgm:cxn modelId="{D541610A-F71D-4D97-A26E-A11C40558A8F}" type="presParOf" srcId="{3E0F7735-60EA-4A9D-BC9A-FD0CB6D41A35}" destId="{246F2B25-9CB2-4A07-BE6D-7A2921E56A8A}" srcOrd="2" destOrd="0" presId="urn:microsoft.com/office/officeart/2018/2/layout/IconCircleList"/>
    <dgm:cxn modelId="{D52BE9DC-D9C6-4631-8133-FF35F606ABAB}" type="presParOf" srcId="{246F2B25-9CB2-4A07-BE6D-7A2921E56A8A}" destId="{55FFFDB6-7824-4EE2-B4D7-EF4EFA59722A}" srcOrd="0" destOrd="0" presId="urn:microsoft.com/office/officeart/2018/2/layout/IconCircleList"/>
    <dgm:cxn modelId="{F69FC9F1-979E-4380-B8C0-56D1E3B8FFB7}" type="presParOf" srcId="{246F2B25-9CB2-4A07-BE6D-7A2921E56A8A}" destId="{A5A8CE8E-7872-4E4D-B9FE-F5EFCBC7D1EE}" srcOrd="1" destOrd="0" presId="urn:microsoft.com/office/officeart/2018/2/layout/IconCircleList"/>
    <dgm:cxn modelId="{72AB9809-4129-4BB7-A15C-B89C6FA78D9E}" type="presParOf" srcId="{246F2B25-9CB2-4A07-BE6D-7A2921E56A8A}" destId="{6C789D88-0711-46B7-944F-03D712791D1A}" srcOrd="2" destOrd="0" presId="urn:microsoft.com/office/officeart/2018/2/layout/IconCircleList"/>
    <dgm:cxn modelId="{F04AA6BD-D19B-412F-AE38-E94D7D089DBD}" type="presParOf" srcId="{246F2B25-9CB2-4A07-BE6D-7A2921E56A8A}" destId="{BBE0905B-8B14-47C5-B352-0BAF01E8403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7CADA-E244-4266-8F6D-0B3094D56ED1}">
      <dsp:nvSpPr>
        <dsp:cNvPr id="0" name=""/>
        <dsp:cNvSpPr/>
      </dsp:nvSpPr>
      <dsp:spPr>
        <a:xfrm>
          <a:off x="0" y="83222"/>
          <a:ext cx="10927829" cy="8353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Using a hashtag strategy – resulted increased reach and followers (consistently using #porteverglades #cruiseporteverglades #portevergladescargo) as appropriate </a:t>
          </a:r>
        </a:p>
      </dsp:txBody>
      <dsp:txXfrm>
        <a:off x="40780" y="124002"/>
        <a:ext cx="10846269" cy="753819"/>
      </dsp:txXfrm>
    </dsp:sp>
    <dsp:sp modelId="{890B4568-5993-4E23-8A4E-52980720CB8F}">
      <dsp:nvSpPr>
        <dsp:cNvPr id="0" name=""/>
        <dsp:cNvSpPr/>
      </dsp:nvSpPr>
      <dsp:spPr>
        <a:xfrm>
          <a:off x="0" y="979082"/>
          <a:ext cx="10927829" cy="83537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Using geotags consistently with each post to engage people following locations (location “Port Everglades”)</a:t>
          </a:r>
        </a:p>
      </dsp:txBody>
      <dsp:txXfrm>
        <a:off x="40780" y="1019862"/>
        <a:ext cx="10846269" cy="753819"/>
      </dsp:txXfrm>
    </dsp:sp>
    <dsp:sp modelId="{AC602298-2DF5-4D44-8F5B-F1E3BDADDE46}">
      <dsp:nvSpPr>
        <dsp:cNvPr id="0" name=""/>
        <dsp:cNvSpPr/>
      </dsp:nvSpPr>
      <dsp:spPr>
        <a:xfrm>
          <a:off x="0" y="1874942"/>
          <a:ext cx="10927829" cy="83537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Incorporating different types of media including time lapse videos, photo carousels and videos with music.</a:t>
          </a:r>
        </a:p>
      </dsp:txBody>
      <dsp:txXfrm>
        <a:off x="40780" y="1915722"/>
        <a:ext cx="10846269" cy="753819"/>
      </dsp:txXfrm>
    </dsp:sp>
    <dsp:sp modelId="{425D62B8-49EB-4C0C-A499-B42C4560BFF9}">
      <dsp:nvSpPr>
        <dsp:cNvPr id="0" name=""/>
        <dsp:cNvSpPr/>
      </dsp:nvSpPr>
      <dsp:spPr>
        <a:xfrm>
          <a:off x="0" y="2770802"/>
          <a:ext cx="10927829" cy="83537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Now using Instagram and Facebook stories and Instagram Reels </a:t>
          </a:r>
        </a:p>
      </dsp:txBody>
      <dsp:txXfrm>
        <a:off x="40780" y="2811582"/>
        <a:ext cx="10846269" cy="753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37287-3982-4AAC-9133-37F2BA0C06CE}">
      <dsp:nvSpPr>
        <dsp:cNvPr id="0" name=""/>
        <dsp:cNvSpPr/>
      </dsp:nvSpPr>
      <dsp:spPr>
        <a:xfrm>
          <a:off x="0" y="16276"/>
          <a:ext cx="7114204" cy="671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Facebook	12%</a:t>
          </a:r>
        </a:p>
      </dsp:txBody>
      <dsp:txXfrm>
        <a:off x="32784" y="49060"/>
        <a:ext cx="7048636" cy="606012"/>
      </dsp:txXfrm>
    </dsp:sp>
    <dsp:sp modelId="{B9810934-187F-406C-A6A5-B5B7E556977A}">
      <dsp:nvSpPr>
        <dsp:cNvPr id="0" name=""/>
        <dsp:cNvSpPr/>
      </dsp:nvSpPr>
      <dsp:spPr>
        <a:xfrm>
          <a:off x="0" y="768496"/>
          <a:ext cx="7114204" cy="67158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Instagram	244% </a:t>
          </a:r>
        </a:p>
      </dsp:txBody>
      <dsp:txXfrm>
        <a:off x="32784" y="801280"/>
        <a:ext cx="7048636" cy="606012"/>
      </dsp:txXfrm>
    </dsp:sp>
    <dsp:sp modelId="{BC676C9F-D15D-4A6F-9C45-0A8E1C9AEBA8}">
      <dsp:nvSpPr>
        <dsp:cNvPr id="0" name=""/>
        <dsp:cNvSpPr/>
      </dsp:nvSpPr>
      <dsp:spPr>
        <a:xfrm>
          <a:off x="0" y="1520716"/>
          <a:ext cx="7114204" cy="6715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LinkedIn		64%</a:t>
          </a:r>
        </a:p>
      </dsp:txBody>
      <dsp:txXfrm>
        <a:off x="32784" y="1553500"/>
        <a:ext cx="7048636" cy="606012"/>
      </dsp:txXfrm>
    </dsp:sp>
    <dsp:sp modelId="{5A683402-D21C-4D97-9F01-A89489872074}">
      <dsp:nvSpPr>
        <dsp:cNvPr id="0" name=""/>
        <dsp:cNvSpPr/>
      </dsp:nvSpPr>
      <dsp:spPr>
        <a:xfrm>
          <a:off x="0" y="2272936"/>
          <a:ext cx="7114204" cy="67158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Twitter		2%</a:t>
          </a:r>
        </a:p>
      </dsp:txBody>
      <dsp:txXfrm>
        <a:off x="32784" y="2305720"/>
        <a:ext cx="7048636" cy="606012"/>
      </dsp:txXfrm>
    </dsp:sp>
    <dsp:sp modelId="{1572D1B4-52F7-409E-8F3C-082A4A196637}">
      <dsp:nvSpPr>
        <dsp:cNvPr id="0" name=""/>
        <dsp:cNvSpPr/>
      </dsp:nvSpPr>
      <dsp:spPr>
        <a:xfrm>
          <a:off x="0" y="3025156"/>
          <a:ext cx="7114204" cy="6715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YouTube                1%</a:t>
          </a:r>
        </a:p>
      </dsp:txBody>
      <dsp:txXfrm>
        <a:off x="32784" y="3057940"/>
        <a:ext cx="7048636" cy="6060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D3366-B5F1-43BB-991D-03A4724A4D15}">
      <dsp:nvSpPr>
        <dsp:cNvPr id="0" name=""/>
        <dsp:cNvSpPr/>
      </dsp:nvSpPr>
      <dsp:spPr>
        <a:xfrm>
          <a:off x="282221" y="1410409"/>
          <a:ext cx="1371985" cy="13719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196670-8BD7-4E8E-9448-CC565D413761}">
      <dsp:nvSpPr>
        <dsp:cNvPr id="0" name=""/>
        <dsp:cNvSpPr/>
      </dsp:nvSpPr>
      <dsp:spPr>
        <a:xfrm>
          <a:off x="570337" y="1698526"/>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1D44C8-0E34-46E1-BDC8-89F11BC795D9}">
      <dsp:nvSpPr>
        <dsp:cNvPr id="0" name=""/>
        <dsp:cNvSpPr/>
      </dsp:nvSpPr>
      <dsp:spPr>
        <a:xfrm>
          <a:off x="1948202" y="141040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Increased content across all of the Port’s social media platforms generated significantly more impressions to engage the public and our customers. The increased popularity of our content on social media created a buzz about Port Everglades that enabled us to celebrate the Port’s accomplishments, showcase our world-class customers and their accomplishments and garner attention for the Port’s infrastructure investments, economic impact and environmental stewardship.</a:t>
          </a:r>
        </a:p>
      </dsp:txBody>
      <dsp:txXfrm>
        <a:off x="1948202" y="1410409"/>
        <a:ext cx="3233964" cy="1371985"/>
      </dsp:txXfrm>
    </dsp:sp>
    <dsp:sp modelId="{55FFFDB6-7824-4EE2-B4D7-EF4EFA59722A}">
      <dsp:nvSpPr>
        <dsp:cNvPr id="0" name=""/>
        <dsp:cNvSpPr/>
      </dsp:nvSpPr>
      <dsp:spPr>
        <a:xfrm>
          <a:off x="5745661" y="1410409"/>
          <a:ext cx="1371985" cy="13719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A8CE8E-7872-4E4D-B9FE-F5EFCBC7D1EE}">
      <dsp:nvSpPr>
        <dsp:cNvPr id="0" name=""/>
        <dsp:cNvSpPr/>
      </dsp:nvSpPr>
      <dsp:spPr>
        <a:xfrm>
          <a:off x="6033778" y="1698526"/>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E0905B-8B14-47C5-B352-0BAF01E8403C}">
      <dsp:nvSpPr>
        <dsp:cNvPr id="0" name=""/>
        <dsp:cNvSpPr/>
      </dsp:nvSpPr>
      <dsp:spPr>
        <a:xfrm>
          <a:off x="7411643" y="141040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In addition, but also significant, we were able to engage every staff member in the Business Development Division to help create content. This created more unity and a team spirit where everyone participated to reach the same goal.</a:t>
          </a:r>
        </a:p>
      </dsp:txBody>
      <dsp:txXfrm>
        <a:off x="7411643" y="1410409"/>
        <a:ext cx="3233964" cy="137198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7D236-AF5A-4DCB-9BFF-8ECE539D0F0D}"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A6B8FA-0B3F-443A-8F65-2E8AD7EF7A14}" type="slidenum">
              <a:rPr lang="en-US" smtClean="0"/>
              <a:t>‹#›</a:t>
            </a:fld>
            <a:endParaRPr lang="en-US"/>
          </a:p>
        </p:txBody>
      </p:sp>
    </p:spTree>
    <p:extLst>
      <p:ext uri="{BB962C8B-B14F-4D97-AF65-F5344CB8AC3E}">
        <p14:creationId xmlns:p14="http://schemas.microsoft.com/office/powerpoint/2010/main" val="28856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17" rtl="0" eaLnBrk="1" fontAlgn="auto" latinLnBrk="0" hangingPunct="1">
              <a:lnSpc>
                <a:spcPct val="100000"/>
              </a:lnSpc>
              <a:spcBef>
                <a:spcPts val="0"/>
              </a:spcBef>
              <a:spcAft>
                <a:spcPts val="0"/>
              </a:spcAft>
              <a:buClrTx/>
              <a:buSzTx/>
              <a:buFontTx/>
              <a:buNone/>
              <a:tabLst/>
              <a:defRPr/>
            </a:pPr>
            <a:fld id="{B39B8D5F-7B07-4CB1-A5D5-0581491BAE3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17"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91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9D72C-14AC-45C9-B784-83EBCBFD4A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9F16C9-B79F-424D-BB34-88FE692431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3A2DED-CA89-4874-BAFD-D4086FF3D5D0}"/>
              </a:ext>
            </a:extLst>
          </p:cNvPr>
          <p:cNvSpPr>
            <a:spLocks noGrp="1"/>
          </p:cNvSpPr>
          <p:nvPr>
            <p:ph type="dt" sz="half" idx="10"/>
          </p:nvPr>
        </p:nvSpPr>
        <p:spPr/>
        <p:txBody>
          <a:bodyPr/>
          <a:lstStyle/>
          <a:p>
            <a:fld id="{0AB91417-91CD-4C6A-A510-C7C6F41B8D57}" type="datetimeFigureOut">
              <a:rPr lang="en-US" smtClean="0"/>
              <a:t>6/4/2021</a:t>
            </a:fld>
            <a:endParaRPr lang="en-US"/>
          </a:p>
        </p:txBody>
      </p:sp>
      <p:sp>
        <p:nvSpPr>
          <p:cNvPr id="5" name="Footer Placeholder 4">
            <a:extLst>
              <a:ext uri="{FF2B5EF4-FFF2-40B4-BE49-F238E27FC236}">
                <a16:creationId xmlns:a16="http://schemas.microsoft.com/office/drawing/2014/main" id="{995629E0-5DB6-4CFB-AB4B-32C565A3A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489C54-E199-48AE-B204-61E21B12F013}"/>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566374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6674-6C3F-489A-9DF0-74B3D6DCA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68A257-5FE4-4B6B-8C7B-BC7A9FA43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32E877-51B1-46FD-97A4-DF40A7B2573E}"/>
              </a:ext>
            </a:extLst>
          </p:cNvPr>
          <p:cNvSpPr>
            <a:spLocks noGrp="1"/>
          </p:cNvSpPr>
          <p:nvPr>
            <p:ph type="dt" sz="half" idx="10"/>
          </p:nvPr>
        </p:nvSpPr>
        <p:spPr/>
        <p:txBody>
          <a:bodyPr/>
          <a:lstStyle/>
          <a:p>
            <a:fld id="{0AB91417-91CD-4C6A-A510-C7C6F41B8D57}" type="datetimeFigureOut">
              <a:rPr lang="en-US" smtClean="0"/>
              <a:t>6/4/2021</a:t>
            </a:fld>
            <a:endParaRPr lang="en-US"/>
          </a:p>
        </p:txBody>
      </p:sp>
      <p:sp>
        <p:nvSpPr>
          <p:cNvPr id="5" name="Footer Placeholder 4">
            <a:extLst>
              <a:ext uri="{FF2B5EF4-FFF2-40B4-BE49-F238E27FC236}">
                <a16:creationId xmlns:a16="http://schemas.microsoft.com/office/drawing/2014/main" id="{98038404-501C-41A3-A5F0-C02A04548D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18D73-C413-4476-85C0-F4EB2FEA29A8}"/>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3791312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CBB3E7-9810-4EDA-B1E7-3195D5C8FF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CFD21C-A242-4160-8DF1-806B5BB03B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23C64-E16F-43E5-B738-747F8ED4D057}"/>
              </a:ext>
            </a:extLst>
          </p:cNvPr>
          <p:cNvSpPr>
            <a:spLocks noGrp="1"/>
          </p:cNvSpPr>
          <p:nvPr>
            <p:ph type="dt" sz="half" idx="10"/>
          </p:nvPr>
        </p:nvSpPr>
        <p:spPr/>
        <p:txBody>
          <a:bodyPr/>
          <a:lstStyle/>
          <a:p>
            <a:fld id="{0AB91417-91CD-4C6A-A510-C7C6F41B8D57}" type="datetimeFigureOut">
              <a:rPr lang="en-US" smtClean="0"/>
              <a:t>6/4/2021</a:t>
            </a:fld>
            <a:endParaRPr lang="en-US"/>
          </a:p>
        </p:txBody>
      </p:sp>
      <p:sp>
        <p:nvSpPr>
          <p:cNvPr id="5" name="Footer Placeholder 4">
            <a:extLst>
              <a:ext uri="{FF2B5EF4-FFF2-40B4-BE49-F238E27FC236}">
                <a16:creationId xmlns:a16="http://schemas.microsoft.com/office/drawing/2014/main" id="{3E4B6D8C-0676-4796-8120-2DC751DD8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07B99-49E7-4738-B63D-C6DEC4EDF833}"/>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3888298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33754" y="1513860"/>
            <a:ext cx="11321547" cy="4025704"/>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25894" y="287638"/>
            <a:ext cx="11329408" cy="1143000"/>
          </a:xfrm>
        </p:spPr>
        <p:txBody>
          <a:bodyPr lIns="91440" rIns="91440" anchor="ctr">
            <a:noAutofit/>
          </a:bodyPr>
          <a:lstStyle>
            <a:lvl1pPr marL="0" indent="0" algn="l">
              <a:buNone/>
              <a:defRPr sz="4000" b="1" cap="none" spc="200" baseline="0">
                <a:solidFill>
                  <a:schemeClr val="accent2">
                    <a:lumMod val="50000"/>
                  </a:schemeClr>
                </a:solidFill>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p:cNvCxnSpPr/>
          <p:nvPr/>
        </p:nvCxnSpPr>
        <p:spPr>
          <a:xfrm>
            <a:off x="1207658" y="5023885"/>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2662" y="5665253"/>
            <a:ext cx="2625948" cy="629451"/>
          </a:xfrm>
          <a:prstGeom prst="rect">
            <a:avLst/>
          </a:prstGeom>
        </p:spPr>
      </p:pic>
    </p:spTree>
    <p:extLst>
      <p:ext uri="{BB962C8B-B14F-4D97-AF65-F5344CB8AC3E}">
        <p14:creationId xmlns:p14="http://schemas.microsoft.com/office/powerpoint/2010/main" val="1216388242"/>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71549" y="313899"/>
            <a:ext cx="11245755" cy="4694829"/>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4967" y="5162817"/>
            <a:ext cx="11245755" cy="1143000"/>
          </a:xfrm>
        </p:spPr>
        <p:txBody>
          <a:bodyPr lIns="91440" rIns="91440" anchor="ctr" anchorCtr="0">
            <a:noAutofit/>
          </a:bodyPr>
          <a:lstStyle>
            <a:lvl1pPr marL="0" indent="0">
              <a:buNone/>
              <a:defRPr sz="4000" b="1" cap="all" spc="200" baseline="0">
                <a:solidFill>
                  <a:schemeClr val="accent1">
                    <a:lumMod val="50000"/>
                  </a:schemeClr>
                </a:solidFill>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119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222" y="5665253"/>
            <a:ext cx="2625948" cy="629451"/>
          </a:xfrm>
          <a:prstGeom prst="rect">
            <a:avLst/>
          </a:prstGeom>
        </p:spPr>
      </p:pic>
    </p:spTree>
    <p:extLst>
      <p:ext uri="{BB962C8B-B14F-4D97-AF65-F5344CB8AC3E}">
        <p14:creationId xmlns:p14="http://schemas.microsoft.com/office/powerpoint/2010/main" val="2759435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4000" b="1">
                <a:solidFill>
                  <a:srgbClr val="FFFFFF"/>
                </a:solidFill>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258101" y="272955"/>
            <a:ext cx="7738281" cy="6305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2400">
                <a:solidFill>
                  <a:srgbClr val="FFFFFF"/>
                </a:solidFill>
                <a:latin typeface="Microsoft Sans Serif" panose="020B0604020202020204" pitchFamily="34" charset="0"/>
                <a:cs typeface="Microsoft Sans Serif"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9381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5227093"/>
            <a:ext cx="12188825" cy="162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516074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4400" b="1">
                <a:solidFill>
                  <a:srgbClr val="FFFFFF"/>
                </a:solidFill>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15" y="-1"/>
            <a:ext cx="12191985" cy="5151597"/>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794028"/>
          </a:xfrm>
        </p:spPr>
        <p:txBody>
          <a:bodyPr lIns="91440" tIns="0" rIns="91440" bIns="0">
            <a:normAutofit/>
          </a:bodyPr>
          <a:lstStyle>
            <a:lvl1pPr marL="0" indent="0">
              <a:spcBef>
                <a:spcPts val="0"/>
              </a:spcBef>
              <a:spcAft>
                <a:spcPts val="600"/>
              </a:spcAft>
              <a:buNone/>
              <a:defRPr sz="2400">
                <a:solidFill>
                  <a:srgbClr val="FFFFFF"/>
                </a:solidFill>
                <a:latin typeface="Microsoft Sans Serif" panose="020B0604020202020204" pitchFamily="34" charset="0"/>
                <a:cs typeface="Microsoft Sans Serif"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723948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3400" y="414778"/>
            <a:ext cx="80391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062" y="5665253"/>
            <a:ext cx="2625948" cy="629451"/>
          </a:xfrm>
          <a:prstGeom prst="rect">
            <a:avLst/>
          </a:prstGeom>
        </p:spPr>
      </p:pic>
    </p:spTree>
    <p:extLst>
      <p:ext uri="{BB962C8B-B14F-4D97-AF65-F5344CB8AC3E}">
        <p14:creationId xmlns:p14="http://schemas.microsoft.com/office/powerpoint/2010/main" val="151926470"/>
      </p:ext>
    </p:extLst>
  </p:cSld>
  <p:clrMapOvr>
    <a:masterClrMapping/>
  </p:clrMapOvr>
  <p:extLst>
    <p:ext uri="{DCECCB84-F9BA-43D5-87BE-67443E8EF086}">
      <p15:sldGuideLst xmlns:p15="http://schemas.microsoft.com/office/powerpoint/2012/main">
        <p15:guide id="1" orient="horz" pos="2160">
          <p15:clr>
            <a:srgbClr val="FBAE40"/>
          </p15:clr>
        </p15:guide>
        <p15:guide id="2" pos="3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3E1C0-CFB8-41AF-8398-D0995E214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6A7373-007A-4A9B-9843-26E35CC8E4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F9CC5-9B83-456F-B391-C7A0237D7189}"/>
              </a:ext>
            </a:extLst>
          </p:cNvPr>
          <p:cNvSpPr>
            <a:spLocks noGrp="1"/>
          </p:cNvSpPr>
          <p:nvPr>
            <p:ph type="dt" sz="half" idx="10"/>
          </p:nvPr>
        </p:nvSpPr>
        <p:spPr/>
        <p:txBody>
          <a:bodyPr/>
          <a:lstStyle/>
          <a:p>
            <a:fld id="{0AB91417-91CD-4C6A-A510-C7C6F41B8D57}" type="datetimeFigureOut">
              <a:rPr lang="en-US" smtClean="0"/>
              <a:t>6/4/2021</a:t>
            </a:fld>
            <a:endParaRPr lang="en-US"/>
          </a:p>
        </p:txBody>
      </p:sp>
      <p:sp>
        <p:nvSpPr>
          <p:cNvPr id="5" name="Footer Placeholder 4">
            <a:extLst>
              <a:ext uri="{FF2B5EF4-FFF2-40B4-BE49-F238E27FC236}">
                <a16:creationId xmlns:a16="http://schemas.microsoft.com/office/drawing/2014/main" id="{44D88E97-DF25-4E52-9A02-2D6B5F5D9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5394A-BFEC-4848-8E35-AF4B660AA2A6}"/>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139356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8589-A7B2-460B-B2F6-12CBEC11DE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18024E-C535-424E-8E05-FCE03BA45B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55DF70-7ED6-40A6-83DD-E0CC050FC7F0}"/>
              </a:ext>
            </a:extLst>
          </p:cNvPr>
          <p:cNvSpPr>
            <a:spLocks noGrp="1"/>
          </p:cNvSpPr>
          <p:nvPr>
            <p:ph type="dt" sz="half" idx="10"/>
          </p:nvPr>
        </p:nvSpPr>
        <p:spPr/>
        <p:txBody>
          <a:bodyPr/>
          <a:lstStyle/>
          <a:p>
            <a:fld id="{0AB91417-91CD-4C6A-A510-C7C6F41B8D57}" type="datetimeFigureOut">
              <a:rPr lang="en-US" smtClean="0"/>
              <a:t>6/4/2021</a:t>
            </a:fld>
            <a:endParaRPr lang="en-US"/>
          </a:p>
        </p:txBody>
      </p:sp>
      <p:sp>
        <p:nvSpPr>
          <p:cNvPr id="5" name="Footer Placeholder 4">
            <a:extLst>
              <a:ext uri="{FF2B5EF4-FFF2-40B4-BE49-F238E27FC236}">
                <a16:creationId xmlns:a16="http://schemas.microsoft.com/office/drawing/2014/main" id="{BB335F19-5BBC-44B4-B765-F07DB2883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EE322-E7C5-46BE-9F0B-7A3D32884BBC}"/>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1281065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8DC8D-4C74-4242-93EB-62170483D8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4C6C64-4A1D-42D6-BED4-8295C2D4E9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106BE0-86D5-4D28-90EB-161D656871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D5458D-735B-4FA3-95E5-2E2EABA6C37A}"/>
              </a:ext>
            </a:extLst>
          </p:cNvPr>
          <p:cNvSpPr>
            <a:spLocks noGrp="1"/>
          </p:cNvSpPr>
          <p:nvPr>
            <p:ph type="dt" sz="half" idx="10"/>
          </p:nvPr>
        </p:nvSpPr>
        <p:spPr/>
        <p:txBody>
          <a:bodyPr/>
          <a:lstStyle/>
          <a:p>
            <a:fld id="{0AB91417-91CD-4C6A-A510-C7C6F41B8D57}" type="datetimeFigureOut">
              <a:rPr lang="en-US" smtClean="0"/>
              <a:t>6/4/2021</a:t>
            </a:fld>
            <a:endParaRPr lang="en-US"/>
          </a:p>
        </p:txBody>
      </p:sp>
      <p:sp>
        <p:nvSpPr>
          <p:cNvPr id="6" name="Footer Placeholder 5">
            <a:extLst>
              <a:ext uri="{FF2B5EF4-FFF2-40B4-BE49-F238E27FC236}">
                <a16:creationId xmlns:a16="http://schemas.microsoft.com/office/drawing/2014/main" id="{C972D822-F366-45E5-8914-1FBABFE15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FB39D-D0EA-49C4-BA74-699F18A89B1C}"/>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504486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4B9BC-EA8C-4650-9849-924229EADA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67E804-94A9-4822-9A18-DB288115FC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2E638C-ECE8-4866-8661-94F407D419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B16E44-C831-41BE-BF34-FE0C6022DD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B85D23-D651-42DF-9325-E9C1895823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D9CCC9-011F-4275-8B8A-3B576EB88BAD}"/>
              </a:ext>
            </a:extLst>
          </p:cNvPr>
          <p:cNvSpPr>
            <a:spLocks noGrp="1"/>
          </p:cNvSpPr>
          <p:nvPr>
            <p:ph type="dt" sz="half" idx="10"/>
          </p:nvPr>
        </p:nvSpPr>
        <p:spPr/>
        <p:txBody>
          <a:bodyPr/>
          <a:lstStyle/>
          <a:p>
            <a:fld id="{0AB91417-91CD-4C6A-A510-C7C6F41B8D57}" type="datetimeFigureOut">
              <a:rPr lang="en-US" smtClean="0"/>
              <a:t>6/4/2021</a:t>
            </a:fld>
            <a:endParaRPr lang="en-US"/>
          </a:p>
        </p:txBody>
      </p:sp>
      <p:sp>
        <p:nvSpPr>
          <p:cNvPr id="8" name="Footer Placeholder 7">
            <a:extLst>
              <a:ext uri="{FF2B5EF4-FFF2-40B4-BE49-F238E27FC236}">
                <a16:creationId xmlns:a16="http://schemas.microsoft.com/office/drawing/2014/main" id="{5CCA7C13-1408-45FB-BAFB-63A8DA6DFE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AA8688-7E21-40CB-8199-FC4FEE749B81}"/>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269766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D3808-E851-4C1E-8D26-08DBD31FC9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F37E53-171D-4317-9538-95824C11B9BC}"/>
              </a:ext>
            </a:extLst>
          </p:cNvPr>
          <p:cNvSpPr>
            <a:spLocks noGrp="1"/>
          </p:cNvSpPr>
          <p:nvPr>
            <p:ph type="dt" sz="half" idx="10"/>
          </p:nvPr>
        </p:nvSpPr>
        <p:spPr/>
        <p:txBody>
          <a:bodyPr/>
          <a:lstStyle/>
          <a:p>
            <a:fld id="{0AB91417-91CD-4C6A-A510-C7C6F41B8D57}" type="datetimeFigureOut">
              <a:rPr lang="en-US" smtClean="0"/>
              <a:t>6/4/2021</a:t>
            </a:fld>
            <a:endParaRPr lang="en-US"/>
          </a:p>
        </p:txBody>
      </p:sp>
      <p:sp>
        <p:nvSpPr>
          <p:cNvPr id="4" name="Footer Placeholder 3">
            <a:extLst>
              <a:ext uri="{FF2B5EF4-FFF2-40B4-BE49-F238E27FC236}">
                <a16:creationId xmlns:a16="http://schemas.microsoft.com/office/drawing/2014/main" id="{921F7EEA-6FF1-4BAA-A790-BBE0C9959D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778615-D757-4D16-8644-B11DE5B4D0DF}"/>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49564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7F612-F1AA-466E-B782-56A5C48FDB6C}"/>
              </a:ext>
            </a:extLst>
          </p:cNvPr>
          <p:cNvSpPr>
            <a:spLocks noGrp="1"/>
          </p:cNvSpPr>
          <p:nvPr>
            <p:ph type="dt" sz="half" idx="10"/>
          </p:nvPr>
        </p:nvSpPr>
        <p:spPr/>
        <p:txBody>
          <a:bodyPr/>
          <a:lstStyle/>
          <a:p>
            <a:fld id="{0AB91417-91CD-4C6A-A510-C7C6F41B8D57}" type="datetimeFigureOut">
              <a:rPr lang="en-US" smtClean="0"/>
              <a:t>6/4/2021</a:t>
            </a:fld>
            <a:endParaRPr lang="en-US"/>
          </a:p>
        </p:txBody>
      </p:sp>
      <p:sp>
        <p:nvSpPr>
          <p:cNvPr id="3" name="Footer Placeholder 2">
            <a:extLst>
              <a:ext uri="{FF2B5EF4-FFF2-40B4-BE49-F238E27FC236}">
                <a16:creationId xmlns:a16="http://schemas.microsoft.com/office/drawing/2014/main" id="{CACD55BB-0ECF-4E0B-937D-20651D3EB9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0B9F6F-0D8C-4305-9520-B5538D2802F7}"/>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381175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069B-6615-467C-859D-55B9604C4D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AF0CAE-2550-4C58-9114-9933AA7484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9C1689-2477-4FF4-8B03-E6C9932204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3DD28C-B702-4E98-A437-A3D5BE9C3737}"/>
              </a:ext>
            </a:extLst>
          </p:cNvPr>
          <p:cNvSpPr>
            <a:spLocks noGrp="1"/>
          </p:cNvSpPr>
          <p:nvPr>
            <p:ph type="dt" sz="half" idx="10"/>
          </p:nvPr>
        </p:nvSpPr>
        <p:spPr/>
        <p:txBody>
          <a:bodyPr/>
          <a:lstStyle/>
          <a:p>
            <a:fld id="{0AB91417-91CD-4C6A-A510-C7C6F41B8D57}" type="datetimeFigureOut">
              <a:rPr lang="en-US" smtClean="0"/>
              <a:t>6/4/2021</a:t>
            </a:fld>
            <a:endParaRPr lang="en-US"/>
          </a:p>
        </p:txBody>
      </p:sp>
      <p:sp>
        <p:nvSpPr>
          <p:cNvPr id="6" name="Footer Placeholder 5">
            <a:extLst>
              <a:ext uri="{FF2B5EF4-FFF2-40B4-BE49-F238E27FC236}">
                <a16:creationId xmlns:a16="http://schemas.microsoft.com/office/drawing/2014/main" id="{950CCD94-3E5A-4F79-9A44-1F7C709CB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880EF1-DA98-461A-9C55-7FAB0F7356FE}"/>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2649896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D09D-5F7A-40D1-B7A3-FF5AC3A5C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9DC3F4-53FC-44C7-80D7-5CBBD57700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9514B9-8987-42E8-A7A8-FADC5EE11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52D13A-BF5D-4AC2-8130-4D726F55E8A8}"/>
              </a:ext>
            </a:extLst>
          </p:cNvPr>
          <p:cNvSpPr>
            <a:spLocks noGrp="1"/>
          </p:cNvSpPr>
          <p:nvPr>
            <p:ph type="dt" sz="half" idx="10"/>
          </p:nvPr>
        </p:nvSpPr>
        <p:spPr/>
        <p:txBody>
          <a:bodyPr/>
          <a:lstStyle/>
          <a:p>
            <a:fld id="{0AB91417-91CD-4C6A-A510-C7C6F41B8D57}" type="datetimeFigureOut">
              <a:rPr lang="en-US" smtClean="0"/>
              <a:t>6/4/2021</a:t>
            </a:fld>
            <a:endParaRPr lang="en-US"/>
          </a:p>
        </p:txBody>
      </p:sp>
      <p:sp>
        <p:nvSpPr>
          <p:cNvPr id="6" name="Footer Placeholder 5">
            <a:extLst>
              <a:ext uri="{FF2B5EF4-FFF2-40B4-BE49-F238E27FC236}">
                <a16:creationId xmlns:a16="http://schemas.microsoft.com/office/drawing/2014/main" id="{BCCA9BDE-5230-4F5F-A7B9-C75282AA02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51FA6-0D3E-4D02-A62A-B654DF137876}"/>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134174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1A3CC2-C90C-443B-B3BF-8A017F2B5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AB02C5-F69D-407E-93B7-EAFFF2BE43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729B1-241B-49DC-880E-0FA58B24D0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91417-91CD-4C6A-A510-C7C6F41B8D57}" type="datetimeFigureOut">
              <a:rPr lang="en-US" smtClean="0"/>
              <a:t>6/4/2021</a:t>
            </a:fld>
            <a:endParaRPr lang="en-US"/>
          </a:p>
        </p:txBody>
      </p:sp>
      <p:sp>
        <p:nvSpPr>
          <p:cNvPr id="5" name="Footer Placeholder 4">
            <a:extLst>
              <a:ext uri="{FF2B5EF4-FFF2-40B4-BE49-F238E27FC236}">
                <a16:creationId xmlns:a16="http://schemas.microsoft.com/office/drawing/2014/main" id="{5D376AFB-6126-49F9-97AF-AD988635B2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134DE8-738E-4011-AA85-FFC5DEA88D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3CB46-B100-42C7-A347-E5729D3F9096}" type="slidenum">
              <a:rPr lang="en-US" smtClean="0"/>
              <a:t>‹#›</a:t>
            </a:fld>
            <a:endParaRPr lang="en-US"/>
          </a:p>
        </p:txBody>
      </p:sp>
    </p:spTree>
    <p:extLst>
      <p:ext uri="{BB962C8B-B14F-4D97-AF65-F5344CB8AC3E}">
        <p14:creationId xmlns:p14="http://schemas.microsoft.com/office/powerpoint/2010/main" val="2297189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71928" y="286603"/>
            <a:ext cx="5520424" cy="1450757"/>
          </a:xfrm>
          <a:prstGeom prst="rect">
            <a:avLst/>
          </a:prstGeom>
        </p:spPr>
        <p:txBody>
          <a:bodyPr vert="horz" lIns="91440" tIns="45720" rIns="91440" bIns="45720" rtlCol="0" anchor="b">
            <a:normAutofit/>
          </a:bodyPr>
          <a:lstStyle/>
          <a:p>
            <a:pPr marL="0" marR="0" lvl="0" indent="0" algn="r" defTabSz="457200" rtl="0" eaLnBrk="1" fontAlgn="auto" latinLnBrk="0" hangingPunct="1">
              <a:lnSpc>
                <a:spcPct val="80000"/>
              </a:lnSpc>
              <a:spcBef>
                <a:spcPct val="0"/>
              </a:spcBef>
              <a:spcAft>
                <a:spcPts val="0"/>
              </a:spcAft>
              <a:buClrTx/>
              <a:buSzTx/>
              <a:buFontTx/>
              <a:buNone/>
              <a:tabLst/>
              <a:defRPr/>
            </a:pPr>
            <a:endParaRPr lang="en-US" dirty="0"/>
          </a:p>
        </p:txBody>
      </p:sp>
      <p:sp>
        <p:nvSpPr>
          <p:cNvPr id="3" name="Text Placeholder 2"/>
          <p:cNvSpPr>
            <a:spLocks noGrp="1"/>
          </p:cNvSpPr>
          <p:nvPr>
            <p:ph type="body" idx="1"/>
          </p:nvPr>
        </p:nvSpPr>
        <p:spPr>
          <a:xfrm>
            <a:off x="571928" y="1845734"/>
            <a:ext cx="5520423" cy="3772855"/>
          </a:xfrm>
          <a:prstGeom prst="rect">
            <a:avLst/>
          </a:prstGeom>
        </p:spPr>
        <p:txBody>
          <a:bodyPr vert="horz" lIns="0" tIns="45720" rIns="0" bIns="45720" rtlCol="0">
            <a:normAutofit/>
          </a:bodyPr>
          <a:lstStyle/>
          <a:p>
            <a:pPr lvl="0"/>
            <a:r>
              <a:rPr lang="en-US" dirty="0"/>
              <a:t>Click to edit Master text styles</a:t>
            </a: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5817" y="5651679"/>
            <a:ext cx="2625948" cy="629451"/>
          </a:xfrm>
          <a:prstGeom prst="rect">
            <a:avLst/>
          </a:prstGeom>
        </p:spPr>
      </p:pic>
      <p:pic>
        <p:nvPicPr>
          <p:cNvPr id="12" name="Picture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715914" y="-5771"/>
            <a:ext cx="5462438" cy="6299672"/>
          </a:xfrm>
          <a:prstGeom prst="rect">
            <a:avLst/>
          </a:prstGeom>
        </p:spPr>
      </p:pic>
    </p:spTree>
    <p:extLst>
      <p:ext uri="{BB962C8B-B14F-4D97-AF65-F5344CB8AC3E}">
        <p14:creationId xmlns:p14="http://schemas.microsoft.com/office/powerpoint/2010/main" val="168243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marL="0" marR="0" indent="0" algn="r" defTabSz="457200" rtl="0" eaLnBrk="1" fontAlgn="auto" latinLnBrk="0" hangingPunct="1">
        <a:lnSpc>
          <a:spcPct val="80000"/>
        </a:lnSpc>
        <a:spcBef>
          <a:spcPct val="0"/>
        </a:spcBef>
        <a:spcAft>
          <a:spcPts val="0"/>
        </a:spcAft>
        <a:buClrTx/>
        <a:buSzTx/>
        <a:buFontTx/>
        <a:buNone/>
        <a:tabLst/>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www.google.com/imgres?imgurl&amp;imgrefurl=http://www.diablos.com/Schedule/UpcomingEvents/tabid/226/vw/3/ItemID/1096/d/20130825/Default.aspx&amp;h=0&amp;w=0&amp;sz=1&amp;tbnid=Br5VkYIZLcz9-M&amp;tbnh=225&amp;tbnw=225&amp;prev=/search?q=official+facebook+logo&amp;tbm=isch&amp;tbo=u&amp;zoom=1&amp;q=official%20facebook%20logo&amp;docid=3CU6pgVvoj1A0M&amp;ei=KMEgUsW3OJPI9gSvjIDIDg&amp;ved=0CAEQsCU" TargetMode="External"/><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4E3D-1061-404F-A06F-BFB71947EE53}"/>
              </a:ext>
            </a:extLst>
          </p:cNvPr>
          <p:cNvSpPr>
            <a:spLocks noGrp="1"/>
          </p:cNvSpPr>
          <p:nvPr>
            <p:ph type="ctrTitle"/>
          </p:nvPr>
        </p:nvSpPr>
        <p:spPr>
          <a:xfrm>
            <a:off x="7464614" y="1783959"/>
            <a:ext cx="4087306" cy="2889114"/>
          </a:xfrm>
        </p:spPr>
        <p:txBody>
          <a:bodyPr anchor="b">
            <a:normAutofit/>
          </a:bodyPr>
          <a:lstStyle/>
          <a:p>
            <a:pPr algn="l"/>
            <a:r>
              <a:rPr lang="en-US" sz="5000" dirty="0"/>
              <a:t>Stay Connected with Port Everglades</a:t>
            </a:r>
          </a:p>
        </p:txBody>
      </p:sp>
      <p:sp>
        <p:nvSpPr>
          <p:cNvPr id="3" name="Subtitle 2">
            <a:extLst>
              <a:ext uri="{FF2B5EF4-FFF2-40B4-BE49-F238E27FC236}">
                <a16:creationId xmlns:a16="http://schemas.microsoft.com/office/drawing/2014/main" id="{14E14823-6B2B-446C-BD59-920BB0C8B6AD}"/>
              </a:ext>
            </a:extLst>
          </p:cNvPr>
          <p:cNvSpPr>
            <a:spLocks noGrp="1"/>
          </p:cNvSpPr>
          <p:nvPr>
            <p:ph type="subTitle" idx="1"/>
          </p:nvPr>
        </p:nvSpPr>
        <p:spPr>
          <a:xfrm>
            <a:off x="7464612" y="4750893"/>
            <a:ext cx="4087305" cy="1147863"/>
          </a:xfrm>
        </p:spPr>
        <p:txBody>
          <a:bodyPr anchor="t">
            <a:normAutofit/>
          </a:bodyPr>
          <a:lstStyle/>
          <a:p>
            <a:pPr algn="l"/>
            <a:r>
              <a:rPr lang="en-US" sz="1900"/>
              <a:t>Port Everglades</a:t>
            </a:r>
          </a:p>
          <a:p>
            <a:pPr algn="l"/>
            <a:r>
              <a:rPr lang="en-US" sz="1900"/>
              <a:t>Entry Classification: #10 Social Media</a:t>
            </a:r>
          </a:p>
          <a:p>
            <a:pPr algn="l"/>
            <a:r>
              <a:rPr lang="en-US" sz="1900"/>
              <a:t>Category 3</a:t>
            </a:r>
          </a:p>
          <a:p>
            <a:pPr algn="l"/>
            <a:endParaRPr lang="en-US" sz="1900"/>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erson taking a picture of a person with a camera&#10;&#10;Description automatically generated with low confidence">
            <a:extLst>
              <a:ext uri="{FF2B5EF4-FFF2-40B4-BE49-F238E27FC236}">
                <a16:creationId xmlns:a16="http://schemas.microsoft.com/office/drawing/2014/main" id="{619B67E9-8196-495A-9D18-C0F009A476CF}"/>
              </a:ext>
            </a:extLst>
          </p:cNvPr>
          <p:cNvPicPr>
            <a:picLocks noChangeAspect="1"/>
          </p:cNvPicPr>
          <p:nvPr/>
        </p:nvPicPr>
        <p:blipFill rotWithShape="1">
          <a:blip r:embed="rId2">
            <a:extLst>
              <a:ext uri="{28A0092B-C50C-407E-A947-70E740481C1C}">
                <a14:useLocalDpi xmlns:a14="http://schemas.microsoft.com/office/drawing/2010/main" val="0"/>
              </a:ext>
            </a:extLst>
          </a:blip>
          <a:srcRect t="14401" r="-1" b="1241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95340107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8FEBA6-3D6A-4DB2-8D1D-8DFF43A0FFCF}"/>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Expenditures &amp; Assets</a:t>
            </a:r>
          </a:p>
        </p:txBody>
      </p:sp>
      <p:sp>
        <p:nvSpPr>
          <p:cNvPr id="3" name="Content Placeholder 2">
            <a:extLst>
              <a:ext uri="{FF2B5EF4-FFF2-40B4-BE49-F238E27FC236}">
                <a16:creationId xmlns:a16="http://schemas.microsoft.com/office/drawing/2014/main" id="{FCD45815-624E-4FAF-9B84-91C008E7479C}"/>
              </a:ext>
            </a:extLst>
          </p:cNvPr>
          <p:cNvSpPr>
            <a:spLocks noGrp="1"/>
          </p:cNvSpPr>
          <p:nvPr>
            <p:ph idx="1"/>
          </p:nvPr>
        </p:nvSpPr>
        <p:spPr>
          <a:xfrm>
            <a:off x="1371599" y="2318197"/>
            <a:ext cx="9724031" cy="3683358"/>
          </a:xfrm>
        </p:spPr>
        <p:txBody>
          <a:bodyPr anchor="ctr">
            <a:normAutofit/>
          </a:bodyPr>
          <a:lstStyle/>
          <a:p>
            <a:pPr marL="0" indent="0">
              <a:buNone/>
            </a:pPr>
            <a:r>
              <a:rPr lang="en-US" sz="2000" dirty="0"/>
              <a:t>Less than $500 was incurred to purchase microphones, a tripod, a ring light and graphic design software.</a:t>
            </a:r>
          </a:p>
          <a:p>
            <a:pPr marL="0" indent="0">
              <a:buNone/>
            </a:pPr>
            <a:endParaRPr lang="en-US" sz="2000" dirty="0"/>
          </a:p>
          <a:p>
            <a:pPr marL="0" indent="0">
              <a:buNone/>
            </a:pPr>
            <a:r>
              <a:rPr lang="en-US" sz="2000" dirty="0"/>
              <a:t>The Port Everglades Business Development Division includes 10 employees in the Communications, Cargo and Cruise sections.</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079206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67BF-BC65-45BB-9382-188F26D3F0CA}"/>
              </a:ext>
            </a:extLst>
          </p:cNvPr>
          <p:cNvSpPr>
            <a:spLocks noGrp="1"/>
          </p:cNvSpPr>
          <p:nvPr>
            <p:ph type="title"/>
          </p:nvPr>
        </p:nvSpPr>
        <p:spPr>
          <a:xfrm>
            <a:off x="721935" y="-5017"/>
            <a:ext cx="10515600" cy="1325563"/>
          </a:xfrm>
          <a:noFill/>
          <a:ln>
            <a:noFill/>
          </a:ln>
        </p:spPr>
        <p:style>
          <a:lnRef idx="0">
            <a:scrgbClr r="0" g="0" b="0"/>
          </a:lnRef>
          <a:fillRef idx="0">
            <a:scrgbClr r="0" g="0" b="0"/>
          </a:fillRef>
          <a:effectRef idx="0">
            <a:scrgbClr r="0" g="0" b="0"/>
          </a:effectRef>
          <a:fontRef idx="minor">
            <a:schemeClr val="accent1"/>
          </a:fontRef>
        </p:style>
        <p:txBody>
          <a:bodyPr/>
          <a:lstStyle/>
          <a:p>
            <a:r>
              <a:rPr lang="en-US" dirty="0"/>
              <a:t>Some Our Top Posts &amp; Staff Picks</a:t>
            </a:r>
          </a:p>
        </p:txBody>
      </p:sp>
      <p:pic>
        <p:nvPicPr>
          <p:cNvPr id="5" name="Content Placeholder 4">
            <a:extLst>
              <a:ext uri="{FF2B5EF4-FFF2-40B4-BE49-F238E27FC236}">
                <a16:creationId xmlns:a16="http://schemas.microsoft.com/office/drawing/2014/main" id="{7AE1D501-8202-4193-A3F6-FBE40FECA29E}"/>
              </a:ext>
            </a:extLst>
          </p:cNvPr>
          <p:cNvPicPr>
            <a:picLocks noGrp="1" noChangeAspect="1"/>
          </p:cNvPicPr>
          <p:nvPr>
            <p:ph idx="1"/>
          </p:nvPr>
        </p:nvPicPr>
        <p:blipFill>
          <a:blip r:embed="rId4"/>
          <a:stretch>
            <a:fillRect/>
          </a:stretch>
        </p:blipFill>
        <p:spPr>
          <a:xfrm>
            <a:off x="721935" y="1551932"/>
            <a:ext cx="3546897" cy="3947353"/>
          </a:xfrm>
        </p:spPr>
      </p:pic>
      <p:pic>
        <p:nvPicPr>
          <p:cNvPr id="7" name="Picture 6">
            <a:extLst>
              <a:ext uri="{FF2B5EF4-FFF2-40B4-BE49-F238E27FC236}">
                <a16:creationId xmlns:a16="http://schemas.microsoft.com/office/drawing/2014/main" id="{57C2E6B4-048A-4A8A-8383-7185E750080B}"/>
              </a:ext>
            </a:extLst>
          </p:cNvPr>
          <p:cNvPicPr>
            <a:picLocks noChangeAspect="1"/>
          </p:cNvPicPr>
          <p:nvPr/>
        </p:nvPicPr>
        <p:blipFill>
          <a:blip r:embed="rId5"/>
          <a:stretch>
            <a:fillRect/>
          </a:stretch>
        </p:blipFill>
        <p:spPr>
          <a:xfrm>
            <a:off x="721936" y="5499285"/>
            <a:ext cx="3546896" cy="590294"/>
          </a:xfrm>
          <a:prstGeom prst="rect">
            <a:avLst/>
          </a:prstGeom>
        </p:spPr>
      </p:pic>
      <p:sp>
        <p:nvSpPr>
          <p:cNvPr id="8" name="TextBox 7">
            <a:extLst>
              <a:ext uri="{FF2B5EF4-FFF2-40B4-BE49-F238E27FC236}">
                <a16:creationId xmlns:a16="http://schemas.microsoft.com/office/drawing/2014/main" id="{03F8B428-DC06-4606-8C58-FB965E53E8D6}"/>
              </a:ext>
            </a:extLst>
          </p:cNvPr>
          <p:cNvSpPr txBox="1"/>
          <p:nvPr/>
        </p:nvSpPr>
        <p:spPr>
          <a:xfrm>
            <a:off x="4470399" y="1551932"/>
            <a:ext cx="1830427" cy="3139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Platform: Facebook</a:t>
            </a:r>
          </a:p>
          <a:p>
            <a:r>
              <a:rPr lang="en-US" dirty="0"/>
              <a:t>Post type: time lapse video of Celebrity Silhouette </a:t>
            </a:r>
          </a:p>
          <a:p>
            <a:r>
              <a:rPr lang="en-US" dirty="0"/>
              <a:t>Reach: 101,520</a:t>
            </a:r>
          </a:p>
          <a:p>
            <a:r>
              <a:rPr lang="en-US" dirty="0"/>
              <a:t>Likes: 200</a:t>
            </a:r>
          </a:p>
          <a:p>
            <a:r>
              <a:rPr lang="en-US" dirty="0"/>
              <a:t>Comments: 11</a:t>
            </a:r>
          </a:p>
          <a:p>
            <a:r>
              <a:rPr lang="en-US" dirty="0"/>
              <a:t>Shares: 35</a:t>
            </a:r>
          </a:p>
          <a:p>
            <a:r>
              <a:rPr lang="en-US" dirty="0"/>
              <a:t>Link clicks: 1,400 </a:t>
            </a:r>
          </a:p>
        </p:txBody>
      </p:sp>
      <p:pic>
        <p:nvPicPr>
          <p:cNvPr id="12" name="Celebrity Silhouette 2021-06-01 14_46_51">
            <a:hlinkClick r:id="" action="ppaction://media"/>
            <a:extLst>
              <a:ext uri="{FF2B5EF4-FFF2-40B4-BE49-F238E27FC236}">
                <a16:creationId xmlns:a16="http://schemas.microsoft.com/office/drawing/2014/main" id="{EDA6A320-33CC-482A-8ADA-9BF2D8169EB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61056" y="1554164"/>
            <a:ext cx="5306619" cy="2984973"/>
          </a:xfrm>
          <a:prstGeom prst="rect">
            <a:avLst/>
          </a:prstGeom>
        </p:spPr>
      </p:pic>
      <p:sp>
        <p:nvSpPr>
          <p:cNvPr id="13" name="TextBox 12">
            <a:extLst>
              <a:ext uri="{FF2B5EF4-FFF2-40B4-BE49-F238E27FC236}">
                <a16:creationId xmlns:a16="http://schemas.microsoft.com/office/drawing/2014/main" id="{5F716C85-7B92-49ED-BCC9-2D8C44F97C0A}"/>
              </a:ext>
            </a:extLst>
          </p:cNvPr>
          <p:cNvSpPr txBox="1"/>
          <p:nvPr/>
        </p:nvSpPr>
        <p:spPr>
          <a:xfrm>
            <a:off x="6786271" y="4772755"/>
            <a:ext cx="4856187"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Click arrow above to view post video with audio</a:t>
            </a:r>
          </a:p>
        </p:txBody>
      </p:sp>
    </p:spTree>
    <p:extLst>
      <p:ext uri="{BB962C8B-B14F-4D97-AF65-F5344CB8AC3E}">
        <p14:creationId xmlns:p14="http://schemas.microsoft.com/office/powerpoint/2010/main" val="247868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0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CEEE53-B0AD-4687-9225-784A3224360C}"/>
              </a:ext>
            </a:extLst>
          </p:cNvPr>
          <p:cNvPicPr>
            <a:picLocks noChangeAspect="1"/>
          </p:cNvPicPr>
          <p:nvPr/>
        </p:nvPicPr>
        <p:blipFill>
          <a:blip r:embed="rId2"/>
          <a:stretch>
            <a:fillRect/>
          </a:stretch>
        </p:blipFill>
        <p:spPr>
          <a:xfrm>
            <a:off x="838200" y="927117"/>
            <a:ext cx="5284713" cy="5800677"/>
          </a:xfrm>
          <a:prstGeom prst="rect">
            <a:avLst/>
          </a:prstGeom>
        </p:spPr>
      </p:pic>
      <p:sp>
        <p:nvSpPr>
          <p:cNvPr id="4" name="Title 1">
            <a:extLst>
              <a:ext uri="{FF2B5EF4-FFF2-40B4-BE49-F238E27FC236}">
                <a16:creationId xmlns:a16="http://schemas.microsoft.com/office/drawing/2014/main" id="{8B7D5C84-D0C8-45A3-9161-9247374A8063}"/>
              </a:ext>
            </a:extLst>
          </p:cNvPr>
          <p:cNvSpPr txBox="1">
            <a:spLocks/>
          </p:cNvSpPr>
          <p:nvPr/>
        </p:nvSpPr>
        <p:spPr>
          <a:xfrm>
            <a:off x="838200" y="0"/>
            <a:ext cx="10515600" cy="1325563"/>
          </a:xfrm>
          <a:prstGeom prst="rect">
            <a:avLst/>
          </a:prstGeom>
          <a:noFill/>
          <a:ln>
            <a:noFill/>
          </a:ln>
        </p:spPr>
        <p:style>
          <a:lnRef idx="0">
            <a:scrgbClr r="0" g="0" b="0"/>
          </a:lnRef>
          <a:fillRef idx="0">
            <a:scrgbClr r="0" g="0" b="0"/>
          </a:fillRef>
          <a:effectRef idx="0">
            <a:scrgbClr r="0" g="0" b="0"/>
          </a:effectRef>
          <a:fontRef idx="minor">
            <a:schemeClr val="accent1"/>
          </a:fontRef>
        </p:style>
        <p:txBody>
          <a:bodyPr vert="horz" lIns="91440" tIns="45720" rIns="91440" bIns="45720" rtlCol="0" anchor="ctr">
            <a:normAutofit/>
          </a:bodyPr>
          <a:lstStyle>
            <a:lvl1pPr>
              <a:lnSpc>
                <a:spcPct val="90000"/>
              </a:lnSpc>
              <a:spcBef>
                <a:spcPct val="0"/>
              </a:spcBef>
              <a:buNone/>
              <a:defRPr sz="4400"/>
            </a:lvl1pPr>
          </a:lstStyle>
          <a:p>
            <a:r>
              <a:rPr lang="en-US" dirty="0"/>
              <a:t>Some Our Top Posts &amp; Staff Picks</a:t>
            </a:r>
          </a:p>
        </p:txBody>
      </p:sp>
      <p:sp>
        <p:nvSpPr>
          <p:cNvPr id="5" name="TextBox 4">
            <a:extLst>
              <a:ext uri="{FF2B5EF4-FFF2-40B4-BE49-F238E27FC236}">
                <a16:creationId xmlns:a16="http://schemas.microsoft.com/office/drawing/2014/main" id="{25BEEB94-A97E-4728-888E-C89B5D8FD1BB}"/>
              </a:ext>
            </a:extLst>
          </p:cNvPr>
          <p:cNvSpPr txBox="1"/>
          <p:nvPr/>
        </p:nvSpPr>
        <p:spPr>
          <a:xfrm>
            <a:off x="6953176" y="1880262"/>
            <a:ext cx="3707148"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Platform: Facebook</a:t>
            </a:r>
          </a:p>
          <a:p>
            <a:r>
              <a:rPr lang="en-US" dirty="0"/>
              <a:t>Post type: Statement on fuel supply </a:t>
            </a:r>
          </a:p>
          <a:p>
            <a:r>
              <a:rPr lang="en-US" dirty="0"/>
              <a:t>Reach: 82,058</a:t>
            </a:r>
          </a:p>
          <a:p>
            <a:r>
              <a:rPr lang="en-US" dirty="0"/>
              <a:t>Likes: 2,000</a:t>
            </a:r>
          </a:p>
          <a:p>
            <a:r>
              <a:rPr lang="en-US" dirty="0"/>
              <a:t>Comments: 524</a:t>
            </a:r>
          </a:p>
          <a:p>
            <a:r>
              <a:rPr lang="en-US" dirty="0"/>
              <a:t>Shares: 811</a:t>
            </a:r>
          </a:p>
          <a:p>
            <a:r>
              <a:rPr lang="en-US" dirty="0"/>
              <a:t>Link clicks: 5,500</a:t>
            </a:r>
          </a:p>
        </p:txBody>
      </p:sp>
    </p:spTree>
    <p:extLst>
      <p:ext uri="{BB962C8B-B14F-4D97-AF65-F5344CB8AC3E}">
        <p14:creationId xmlns:p14="http://schemas.microsoft.com/office/powerpoint/2010/main" val="2997508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C1F4D-27B7-4B07-AB8A-E9FD11FF035F}"/>
              </a:ext>
            </a:extLst>
          </p:cNvPr>
          <p:cNvPicPr>
            <a:picLocks noChangeAspect="1"/>
          </p:cNvPicPr>
          <p:nvPr/>
        </p:nvPicPr>
        <p:blipFill>
          <a:blip r:embed="rId2"/>
          <a:stretch>
            <a:fillRect/>
          </a:stretch>
        </p:blipFill>
        <p:spPr>
          <a:xfrm>
            <a:off x="1172099" y="1027906"/>
            <a:ext cx="4833953" cy="5694432"/>
          </a:xfrm>
          <a:prstGeom prst="rect">
            <a:avLst/>
          </a:prstGeom>
        </p:spPr>
      </p:pic>
      <p:sp>
        <p:nvSpPr>
          <p:cNvPr id="4" name="Title 1">
            <a:extLst>
              <a:ext uri="{FF2B5EF4-FFF2-40B4-BE49-F238E27FC236}">
                <a16:creationId xmlns:a16="http://schemas.microsoft.com/office/drawing/2014/main" id="{69F24EB6-C17D-478C-9DF9-1AF7789EF0E7}"/>
              </a:ext>
            </a:extLst>
          </p:cNvPr>
          <p:cNvSpPr txBox="1">
            <a:spLocks/>
          </p:cNvSpPr>
          <p:nvPr/>
        </p:nvSpPr>
        <p:spPr>
          <a:xfrm>
            <a:off x="1172099" y="0"/>
            <a:ext cx="10515600" cy="1325563"/>
          </a:xfrm>
          <a:prstGeom prst="rect">
            <a:avLst/>
          </a:prstGeom>
          <a:noFill/>
          <a:ln>
            <a:noFill/>
          </a:ln>
        </p:spPr>
        <p:style>
          <a:lnRef idx="0">
            <a:scrgbClr r="0" g="0" b="0"/>
          </a:lnRef>
          <a:fillRef idx="0">
            <a:scrgbClr r="0" g="0" b="0"/>
          </a:fillRef>
          <a:effectRef idx="0">
            <a:scrgbClr r="0" g="0" b="0"/>
          </a:effectRef>
          <a:fontRef idx="minor">
            <a:schemeClr val="accent1"/>
          </a:fontRef>
        </p:style>
        <p:txBody>
          <a:bodyPr vert="horz" lIns="91440" tIns="45720" rIns="91440" bIns="45720" rtlCol="0" anchor="ctr">
            <a:normAutofit/>
          </a:bodyPr>
          <a:lstStyle>
            <a:defPPr>
              <a:defRPr lang="en-US"/>
            </a:defPPr>
            <a:lvl1pPr>
              <a:lnSpc>
                <a:spcPct val="90000"/>
              </a:lnSpc>
              <a:spcBef>
                <a:spcPct val="0"/>
              </a:spcBef>
              <a:buNone/>
              <a:defRPr sz="44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r>
              <a:rPr lang="en-US" dirty="0"/>
              <a:t>Some Our Top Posts &amp; Staff Picks</a:t>
            </a:r>
          </a:p>
        </p:txBody>
      </p:sp>
      <p:sp>
        <p:nvSpPr>
          <p:cNvPr id="8" name="TextBox 7">
            <a:extLst>
              <a:ext uri="{FF2B5EF4-FFF2-40B4-BE49-F238E27FC236}">
                <a16:creationId xmlns:a16="http://schemas.microsoft.com/office/drawing/2014/main" id="{903EB62E-06E8-4DFA-821D-8DD71D1551AE}"/>
              </a:ext>
            </a:extLst>
          </p:cNvPr>
          <p:cNvSpPr txBox="1"/>
          <p:nvPr/>
        </p:nvSpPr>
        <p:spPr>
          <a:xfrm>
            <a:off x="6666517" y="1568139"/>
            <a:ext cx="5347748"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Platform: Facebook</a:t>
            </a:r>
          </a:p>
          <a:p>
            <a:r>
              <a:rPr lang="en-US" dirty="0"/>
              <a:t>Post type: Report on record number of manatees</a:t>
            </a:r>
          </a:p>
          <a:p>
            <a:r>
              <a:rPr lang="en-US" dirty="0"/>
              <a:t>Reach: 55,043</a:t>
            </a:r>
          </a:p>
          <a:p>
            <a:r>
              <a:rPr lang="en-US" dirty="0"/>
              <a:t>Likes: 464</a:t>
            </a:r>
          </a:p>
          <a:p>
            <a:r>
              <a:rPr lang="en-US" dirty="0"/>
              <a:t>Comments: 61</a:t>
            </a:r>
          </a:p>
          <a:p>
            <a:r>
              <a:rPr lang="en-US" dirty="0"/>
              <a:t>Shares: 281</a:t>
            </a:r>
          </a:p>
          <a:p>
            <a:r>
              <a:rPr lang="en-US" dirty="0"/>
              <a:t>Link clicks: 5,900</a:t>
            </a:r>
          </a:p>
        </p:txBody>
      </p:sp>
    </p:spTree>
    <p:extLst>
      <p:ext uri="{BB962C8B-B14F-4D97-AF65-F5344CB8AC3E}">
        <p14:creationId xmlns:p14="http://schemas.microsoft.com/office/powerpoint/2010/main" val="1473172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DF01E48-2F92-4DFF-84A9-8876521FEE5A}"/>
              </a:ext>
            </a:extLst>
          </p:cNvPr>
          <p:cNvSpPr txBox="1">
            <a:spLocks/>
          </p:cNvSpPr>
          <p:nvPr/>
        </p:nvSpPr>
        <p:spPr>
          <a:xfrm>
            <a:off x="976269" y="0"/>
            <a:ext cx="10515600" cy="1325563"/>
          </a:xfrm>
          <a:prstGeom prst="rect">
            <a:avLst/>
          </a:prstGeom>
          <a:noFill/>
          <a:ln>
            <a:noFill/>
          </a:ln>
        </p:spPr>
        <p:style>
          <a:lnRef idx="0">
            <a:scrgbClr r="0" g="0" b="0"/>
          </a:lnRef>
          <a:fillRef idx="0">
            <a:scrgbClr r="0" g="0" b="0"/>
          </a:fillRef>
          <a:effectRef idx="0">
            <a:scrgbClr r="0" g="0" b="0"/>
          </a:effectRef>
          <a:fontRef idx="minor">
            <a:schemeClr val="accent1"/>
          </a:fontRef>
        </p:style>
        <p:txBody>
          <a:bodyPr vert="horz" lIns="91440" tIns="45720" rIns="91440" bIns="45720" rtlCol="0" anchor="ctr">
            <a:normAutofit/>
          </a:bodyPr>
          <a:lstStyle>
            <a:defPPr>
              <a:defRPr lang="en-US"/>
            </a:defPPr>
            <a:lvl1pPr>
              <a:lnSpc>
                <a:spcPct val="90000"/>
              </a:lnSpc>
              <a:spcBef>
                <a:spcPct val="0"/>
              </a:spcBef>
              <a:buNone/>
              <a:defRPr sz="44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r>
              <a:rPr lang="en-US" dirty="0"/>
              <a:t>Some Our Top Posts &amp; Staff Picks</a:t>
            </a:r>
          </a:p>
        </p:txBody>
      </p:sp>
      <p:pic>
        <p:nvPicPr>
          <p:cNvPr id="6" name="Pilots Celebrity Apex">
            <a:hlinkClick r:id="" action="ppaction://media"/>
            <a:extLst>
              <a:ext uri="{FF2B5EF4-FFF2-40B4-BE49-F238E27FC236}">
                <a16:creationId xmlns:a16="http://schemas.microsoft.com/office/drawing/2014/main" id="{BC636DEF-8D72-493F-8E69-5D257037FA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52330" y="1325563"/>
            <a:ext cx="2585317" cy="4596119"/>
          </a:xfrm>
          <a:prstGeom prst="rect">
            <a:avLst/>
          </a:prstGeom>
        </p:spPr>
      </p:pic>
      <p:sp>
        <p:nvSpPr>
          <p:cNvPr id="7" name="TextBox 6">
            <a:extLst>
              <a:ext uri="{FF2B5EF4-FFF2-40B4-BE49-F238E27FC236}">
                <a16:creationId xmlns:a16="http://schemas.microsoft.com/office/drawing/2014/main" id="{C9E6F697-EED6-46FC-A37E-AA8AF3E371D9}"/>
              </a:ext>
            </a:extLst>
          </p:cNvPr>
          <p:cNvSpPr txBox="1"/>
          <p:nvPr/>
        </p:nvSpPr>
        <p:spPr>
          <a:xfrm>
            <a:off x="7012848" y="5997706"/>
            <a:ext cx="4664279"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Click arrow above to view post video with audio</a:t>
            </a:r>
          </a:p>
        </p:txBody>
      </p:sp>
      <p:pic>
        <p:nvPicPr>
          <p:cNvPr id="9" name="Picture 8">
            <a:extLst>
              <a:ext uri="{FF2B5EF4-FFF2-40B4-BE49-F238E27FC236}">
                <a16:creationId xmlns:a16="http://schemas.microsoft.com/office/drawing/2014/main" id="{2A88CE2B-5AB6-4AF2-9D9A-0E7B5B2A6E1C}"/>
              </a:ext>
            </a:extLst>
          </p:cNvPr>
          <p:cNvPicPr>
            <a:picLocks noChangeAspect="1"/>
          </p:cNvPicPr>
          <p:nvPr/>
        </p:nvPicPr>
        <p:blipFill>
          <a:blip r:embed="rId5"/>
          <a:stretch>
            <a:fillRect/>
          </a:stretch>
        </p:blipFill>
        <p:spPr>
          <a:xfrm>
            <a:off x="976269" y="1199836"/>
            <a:ext cx="3737533" cy="4468305"/>
          </a:xfrm>
          <a:prstGeom prst="rect">
            <a:avLst/>
          </a:prstGeom>
        </p:spPr>
      </p:pic>
      <p:sp>
        <p:nvSpPr>
          <p:cNvPr id="10" name="TextBox 9">
            <a:extLst>
              <a:ext uri="{FF2B5EF4-FFF2-40B4-BE49-F238E27FC236}">
                <a16:creationId xmlns:a16="http://schemas.microsoft.com/office/drawing/2014/main" id="{43172CEF-A6A5-401B-9F32-C1C7FE383F24}"/>
              </a:ext>
            </a:extLst>
          </p:cNvPr>
          <p:cNvSpPr txBox="1"/>
          <p:nvPr/>
        </p:nvSpPr>
        <p:spPr>
          <a:xfrm>
            <a:off x="4887474" y="1325563"/>
            <a:ext cx="2693189"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Platform: Facebook</a:t>
            </a:r>
          </a:p>
          <a:p>
            <a:r>
              <a:rPr lang="en-US" dirty="0"/>
              <a:t>Post type: Video of Port Everglades Pilots disembarking Celebrity Apex</a:t>
            </a:r>
          </a:p>
          <a:p>
            <a:r>
              <a:rPr lang="en-US" dirty="0"/>
              <a:t>Reach: 8,812</a:t>
            </a:r>
          </a:p>
          <a:p>
            <a:r>
              <a:rPr lang="en-US" dirty="0"/>
              <a:t>Likes: 120</a:t>
            </a:r>
          </a:p>
          <a:p>
            <a:r>
              <a:rPr lang="en-US" dirty="0"/>
              <a:t>Comments: 6</a:t>
            </a:r>
          </a:p>
          <a:p>
            <a:r>
              <a:rPr lang="en-US" dirty="0"/>
              <a:t>Shares: 35</a:t>
            </a:r>
          </a:p>
          <a:p>
            <a:r>
              <a:rPr lang="en-US" dirty="0"/>
              <a:t>Link clicks: 670</a:t>
            </a:r>
          </a:p>
        </p:txBody>
      </p:sp>
    </p:spTree>
    <p:extLst>
      <p:ext uri="{BB962C8B-B14F-4D97-AF65-F5344CB8AC3E}">
        <p14:creationId xmlns:p14="http://schemas.microsoft.com/office/powerpoint/2010/main" val="15321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A0DB97-C4FA-47F0-AA06-5671051C541A}"/>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Conclusion</a:t>
            </a:r>
          </a:p>
        </p:txBody>
      </p:sp>
      <p:graphicFrame>
        <p:nvGraphicFramePr>
          <p:cNvPr id="5" name="Content Placeholder 2">
            <a:extLst>
              <a:ext uri="{FF2B5EF4-FFF2-40B4-BE49-F238E27FC236}">
                <a16:creationId xmlns:a16="http://schemas.microsoft.com/office/drawing/2014/main" id="{26837455-18FA-4E82-9351-FA54A1FDA9EA}"/>
              </a:ext>
            </a:extLst>
          </p:cNvPr>
          <p:cNvGraphicFramePr>
            <a:graphicFrameLocks noGrp="1"/>
          </p:cNvGraphicFramePr>
          <p:nvPr>
            <p:ph idx="1"/>
            <p:extLst>
              <p:ext uri="{D42A27DB-BD31-4B8C-83A1-F6EECF244321}">
                <p14:modId xmlns:p14="http://schemas.microsoft.com/office/powerpoint/2010/main" val="305475193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1336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96253"/>
            <a:ext cx="12392526" cy="526377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097280" y="5371704"/>
            <a:ext cx="10113264" cy="822960"/>
          </a:xfrm>
        </p:spPr>
        <p:txBody>
          <a:bodyPr/>
          <a:lstStyle/>
          <a:p>
            <a:r>
              <a:rPr lang="en-US" dirty="0"/>
              <a:t>Stay Connected With Port Everglades</a:t>
            </a:r>
          </a:p>
        </p:txBody>
      </p:sp>
      <p:sp>
        <p:nvSpPr>
          <p:cNvPr id="5" name="Title 1"/>
          <p:cNvSpPr txBox="1">
            <a:spLocks/>
          </p:cNvSpPr>
          <p:nvPr/>
        </p:nvSpPr>
        <p:spPr>
          <a:xfrm>
            <a:off x="2439162" y="1754883"/>
            <a:ext cx="7429500" cy="1795832"/>
          </a:xfrm>
          <a:prstGeom prst="rect">
            <a:avLst/>
          </a:prstGeom>
        </p:spPr>
        <p:txBody>
          <a:bodyPr vert="horz" lIns="91440" tIns="0" rIns="91440" bIns="0" rtlCol="0" anchor="b">
            <a:noAutofit/>
          </a:bodyPr>
          <a:lstStyle>
            <a:lvl1pPr marL="0" marR="0" indent="0" algn="r" defTabSz="457200" rtl="0" eaLnBrk="1" fontAlgn="auto" latinLnBrk="0" hangingPunct="1">
              <a:lnSpc>
                <a:spcPct val="80000"/>
              </a:lnSpc>
              <a:spcBef>
                <a:spcPct val="0"/>
              </a:spcBef>
              <a:spcAft>
                <a:spcPts val="0"/>
              </a:spcAft>
              <a:buClrTx/>
              <a:buSzTx/>
              <a:buFontTx/>
              <a:buNone/>
              <a:tabLst/>
              <a:defRPr sz="4400" b="1" kern="1200" spc="-50" baseline="0">
                <a:solidFill>
                  <a:srgbClr val="FFFFFF"/>
                </a:solidFill>
                <a:effectLst>
                  <a:outerShdw blurRad="38100" dist="38100" dir="2700000" algn="tl">
                    <a:srgbClr val="000000">
                      <a:alpha val="43137"/>
                    </a:srgbClr>
                  </a:outerShdw>
                </a:effectLst>
                <a:latin typeface="Microsoft Sans Serif" panose="020B0604020202020204" pitchFamily="34" charset="0"/>
                <a:ea typeface="+mj-ea"/>
                <a:cs typeface="Microsoft Sans Serif" panose="020B0604020202020204"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F4C76">
                    <a:lumMod val="50000"/>
                  </a:srgbClr>
                </a:solidFill>
                <a:effectLst>
                  <a:outerShdw blurRad="38100" dist="38100" dir="2700000" algn="tl">
                    <a:srgbClr val="000000">
                      <a:alpha val="43137"/>
                    </a:srgbClr>
                  </a:outerShdw>
                </a:effectLst>
                <a:uLnTx/>
                <a:uFillTx/>
                <a:latin typeface="Microsoft Sans Serif" panose="020B0604020202020204" pitchFamily="34" charset="0"/>
                <a:ea typeface="+mj-ea"/>
                <a:cs typeface="Microsoft Sans Serif" panose="020B0604020202020204" pitchFamily="34" charset="0"/>
              </a:rPr>
              <a:t>Port Everglades</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4C76">
                    <a:lumMod val="50000"/>
                  </a:srgbClr>
                </a:solidFill>
                <a:effectLst>
                  <a:outerShdw blurRad="38100" dist="38100" dir="2700000" algn="tl">
                    <a:srgbClr val="000000">
                      <a:alpha val="43137"/>
                    </a:srgbClr>
                  </a:outerShdw>
                </a:effectLst>
                <a:uLnTx/>
                <a:uFillTx/>
                <a:latin typeface="Microsoft Sans Serif" panose="020B0604020202020204" pitchFamily="34" charset="0"/>
                <a:ea typeface="+mj-ea"/>
                <a:cs typeface="Microsoft Sans Serif" panose="020B0604020202020204" pitchFamily="34" charset="0"/>
              </a:rPr>
              <a:t>Entry Classification: #10 Social Media</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4C76">
                    <a:lumMod val="50000"/>
                  </a:srgbClr>
                </a:solidFill>
                <a:effectLst>
                  <a:outerShdw blurRad="38100" dist="38100" dir="2700000" algn="tl">
                    <a:srgbClr val="000000">
                      <a:alpha val="43137"/>
                    </a:srgbClr>
                  </a:outerShdw>
                </a:effectLst>
                <a:uLnTx/>
                <a:uFillTx/>
                <a:latin typeface="Microsoft Sans Serif" panose="020B0604020202020204" pitchFamily="34" charset="0"/>
                <a:ea typeface="+mj-ea"/>
                <a:cs typeface="Microsoft Sans Serif" panose="020B0604020202020204" pitchFamily="34" charset="0"/>
              </a:rPr>
              <a:t>Category 3</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F4C76">
                  <a:lumMod val="50000"/>
                </a:srgbClr>
              </a:solidFill>
              <a:effectLst>
                <a:outerShdw blurRad="38100" dist="38100" dir="2700000" algn="tl">
                  <a:srgbClr val="000000">
                    <a:alpha val="43137"/>
                  </a:srgbClr>
                </a:outerShdw>
              </a:effectLst>
              <a:uLnTx/>
              <a:uFillTx/>
              <a:latin typeface="Microsoft Sans Serif" panose="020B0604020202020204" pitchFamily="34" charset="0"/>
              <a:ea typeface="+mj-ea"/>
              <a:cs typeface="Microsoft Sans Serif" panose="020B0604020202020204" pitchFamily="3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600" b="0" i="0" u="none" strike="noStrike" kern="1200" cap="none" spc="-50" normalizeH="0" baseline="0" noProof="0" dirty="0">
              <a:ln>
                <a:noFill/>
              </a:ln>
              <a:solidFill>
                <a:srgbClr val="FFFFFF"/>
              </a:solidFill>
              <a:effectLst/>
              <a:uLnTx/>
              <a:uFillTx/>
              <a:latin typeface="Microsoft Sans Serif" panose="020B0604020202020204" pitchFamily="34" charset="0"/>
              <a:ea typeface="+mj-ea"/>
              <a:cs typeface="Microsoft Sans Serif" panose="020B0604020202020204" pitchFamily="34" charset="0"/>
            </a:endParaRPr>
          </a:p>
        </p:txBody>
      </p:sp>
      <p:graphicFrame>
        <p:nvGraphicFramePr>
          <p:cNvPr id="4" name="Table 3"/>
          <p:cNvGraphicFramePr>
            <a:graphicFrameLocks noGrp="1"/>
          </p:cNvGraphicFramePr>
          <p:nvPr/>
        </p:nvGraphicFramePr>
        <p:xfrm>
          <a:off x="2117208" y="2896632"/>
          <a:ext cx="8128000" cy="1746592"/>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873296">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73296">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pSp>
        <p:nvGrpSpPr>
          <p:cNvPr id="15" name="Group 14"/>
          <p:cNvGrpSpPr/>
          <p:nvPr/>
        </p:nvGrpSpPr>
        <p:grpSpPr>
          <a:xfrm>
            <a:off x="2108200" y="2889410"/>
            <a:ext cx="8500682" cy="1437823"/>
            <a:chOff x="2124242" y="2889410"/>
            <a:chExt cx="8500682" cy="1437823"/>
          </a:xfrm>
        </p:grpSpPr>
        <p:pic>
          <p:nvPicPr>
            <p:cNvPr id="7" name="Picture 2" descr="http://t2.gstatic.com/images?q=tbn:ANd9GcR5pk1W8cggnY0PcWK_z-dLTjT1Ti5Zck7eB3EmiCnNl9NiZBPT0DuziS_1">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4242" y="2964899"/>
              <a:ext cx="519656" cy="519656"/>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43" t="5175" r="5303" b="4165"/>
            <a:stretch/>
          </p:blipFill>
          <p:spPr bwMode="auto">
            <a:xfrm>
              <a:off x="6344074" y="2966478"/>
              <a:ext cx="502024" cy="51397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21" t="3694" r="5662" b="4837"/>
            <a:stretch/>
          </p:blipFill>
          <p:spPr bwMode="auto">
            <a:xfrm>
              <a:off x="2146530" y="3807280"/>
              <a:ext cx="513976" cy="51995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892057" y="2965525"/>
              <a:ext cx="332780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69AB">
                      <a:lumMod val="75000"/>
                    </a:srgbClr>
                  </a:solidFill>
                  <a:effectLst/>
                  <a:uLnTx/>
                  <a:uFillTx/>
                  <a:latin typeface="Microsoft Sans Serif" panose="020B0604020202020204" pitchFamily="34" charset="0"/>
                  <a:ea typeface="+mn-ea"/>
                  <a:cs typeface="Microsoft Sans Serif" panose="020B0604020202020204" pitchFamily="34" charset="0"/>
                </a:rPr>
                <a:t>@PortEverglades</a:t>
              </a:r>
              <a:endParaRPr kumimoji="0" lang="en-US" sz="18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icrosoft Sans Serif" panose="020B0604020202020204" pitchFamily="34" charset="0"/>
              </a:endParaRPr>
            </a:p>
          </p:txBody>
        </p:sp>
        <p:sp>
          <p:nvSpPr>
            <p:cNvPr id="11" name="TextBox 10"/>
            <p:cNvSpPr txBox="1"/>
            <p:nvPr/>
          </p:nvSpPr>
          <p:spPr>
            <a:xfrm>
              <a:off x="2709155" y="3761172"/>
              <a:ext cx="3722671"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69AB">
                      <a:lumMod val="75000"/>
                    </a:srgbClr>
                  </a:solidFill>
                  <a:effectLst/>
                  <a:uLnTx/>
                  <a:uFillTx/>
                  <a:latin typeface="Microsoft Sans Serif" panose="020B0604020202020204" pitchFamily="34" charset="0"/>
                  <a:ea typeface="+mn-ea"/>
                  <a:cs typeface="Microsoft Sans Serif" panose="020B0604020202020204" pitchFamily="34" charset="0"/>
                </a:rPr>
                <a:t>@</a:t>
              </a:r>
              <a:r>
                <a:rPr kumimoji="0" lang="en-US" sz="2900" b="0" i="0" u="none" strike="noStrike" kern="1200" cap="none" spc="0" normalizeH="0" baseline="0" noProof="0" dirty="0" err="1">
                  <a:ln>
                    <a:noFill/>
                  </a:ln>
                  <a:solidFill>
                    <a:srgbClr val="0069AB">
                      <a:lumMod val="75000"/>
                    </a:srgbClr>
                  </a:solidFill>
                  <a:effectLst/>
                  <a:uLnTx/>
                  <a:uFillTx/>
                  <a:latin typeface="Microsoft Sans Serif" panose="020B0604020202020204" pitchFamily="34" charset="0"/>
                  <a:ea typeface="+mn-ea"/>
                  <a:cs typeface="Microsoft Sans Serif" panose="020B0604020202020204" pitchFamily="34" charset="0"/>
                </a:rPr>
                <a:t>PortEvergladesFL</a:t>
              </a:r>
              <a:endParaRPr kumimoji="0" lang="en-US" sz="2900" b="0" i="0" u="none" strike="noStrike" kern="1200" cap="none" spc="0" normalizeH="0" baseline="0" noProof="0" dirty="0">
                <a:ln>
                  <a:noFill/>
                </a:ln>
                <a:solidFill>
                  <a:srgbClr val="0069AB">
                    <a:lumMod val="75000"/>
                  </a:srgbClr>
                </a:solidFill>
                <a:effectLst/>
                <a:uLnTx/>
                <a:uFillTx/>
                <a:latin typeface="Microsoft Sans Serif" panose="020B0604020202020204" pitchFamily="34" charset="0"/>
                <a:ea typeface="+mn-ea"/>
                <a:cs typeface="Microsoft Sans Serif" panose="020B0604020202020204" pitchFamily="34" charset="0"/>
              </a:endParaRPr>
            </a:p>
          </p:txBody>
        </p:sp>
        <p:sp>
          <p:nvSpPr>
            <p:cNvPr id="12" name="TextBox 11"/>
            <p:cNvSpPr txBox="1"/>
            <p:nvPr/>
          </p:nvSpPr>
          <p:spPr>
            <a:xfrm>
              <a:off x="2660359" y="2889410"/>
              <a:ext cx="3355983"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69AB">
                      <a:lumMod val="75000"/>
                    </a:srgbClr>
                  </a:solidFill>
                  <a:effectLst/>
                  <a:uLnTx/>
                  <a:uFillTx/>
                  <a:latin typeface="Microsoft Sans Serif" panose="020B0604020202020204" pitchFamily="34" charset="0"/>
                  <a:ea typeface="+mn-ea"/>
                  <a:cs typeface="Microsoft Sans Serif" panose="020B0604020202020204" pitchFamily="34" charset="0"/>
                </a:rPr>
                <a:t>@</a:t>
              </a:r>
              <a:r>
                <a:rPr kumimoji="0" lang="en-US" sz="2900" b="0" i="0" u="none" strike="noStrike" kern="1200" cap="none" spc="0" normalizeH="0" baseline="0" noProof="0" dirty="0" err="1">
                  <a:ln>
                    <a:noFill/>
                  </a:ln>
                  <a:solidFill>
                    <a:srgbClr val="0069AB">
                      <a:lumMod val="75000"/>
                    </a:srgbClr>
                  </a:solidFill>
                  <a:effectLst/>
                  <a:uLnTx/>
                  <a:uFillTx/>
                  <a:latin typeface="Microsoft Sans Serif" panose="020B0604020202020204" pitchFamily="34" charset="0"/>
                  <a:ea typeface="+mn-ea"/>
                  <a:cs typeface="Microsoft Sans Serif" panose="020B0604020202020204" pitchFamily="34" charset="0"/>
                </a:rPr>
                <a:t>Port</a:t>
              </a:r>
              <a:r>
                <a:rPr kumimoji="0" lang="en-US" sz="3500" b="1" i="0" u="none" strike="noStrike" kern="1200" cap="none" spc="0" normalizeH="0" baseline="0" noProof="0" dirty="0" err="1">
                  <a:ln>
                    <a:noFill/>
                  </a:ln>
                  <a:solidFill>
                    <a:srgbClr val="0069AB">
                      <a:lumMod val="75000"/>
                    </a:srgbClr>
                  </a:solidFill>
                  <a:effectLst/>
                  <a:uLnTx/>
                  <a:uFillTx/>
                  <a:latin typeface="Microsoft Sans Serif" panose="020B0604020202020204" pitchFamily="34" charset="0"/>
                  <a:ea typeface="+mn-ea"/>
                  <a:cs typeface="Microsoft Sans Serif" panose="020B0604020202020204" pitchFamily="34" charset="0"/>
                </a:rPr>
                <a:t>.</a:t>
              </a:r>
              <a:r>
                <a:rPr kumimoji="0" lang="en-US" sz="2900" b="0" i="0" u="none" strike="noStrike" kern="1200" cap="none" spc="0" normalizeH="0" baseline="0" noProof="0" dirty="0" err="1">
                  <a:ln>
                    <a:noFill/>
                  </a:ln>
                  <a:solidFill>
                    <a:srgbClr val="0069AB">
                      <a:lumMod val="75000"/>
                    </a:srgbClr>
                  </a:solidFill>
                  <a:effectLst/>
                  <a:uLnTx/>
                  <a:uFillTx/>
                  <a:latin typeface="Microsoft Sans Serif" panose="020B0604020202020204" pitchFamily="34" charset="0"/>
                  <a:ea typeface="+mn-ea"/>
                  <a:cs typeface="Microsoft Sans Serif" panose="020B0604020202020204" pitchFamily="34" charset="0"/>
                </a:rPr>
                <a:t>Everglades</a:t>
              </a:r>
              <a:endParaRPr kumimoji="0" lang="en-US" sz="2900" b="0" i="0" u="none" strike="noStrike" kern="1200" cap="none" spc="0" normalizeH="0" baseline="0" noProof="0" dirty="0">
                <a:ln>
                  <a:noFill/>
                </a:ln>
                <a:solidFill>
                  <a:srgbClr val="0069AB">
                    <a:lumMod val="75000"/>
                  </a:srgbClr>
                </a:solidFill>
                <a:effectLst/>
                <a:uLnTx/>
                <a:uFillTx/>
                <a:latin typeface="Microsoft Sans Serif" panose="020B0604020202020204" pitchFamily="34" charset="0"/>
                <a:ea typeface="+mn-ea"/>
                <a:cs typeface="Microsoft Sans Serif" panose="020B0604020202020204" pitchFamily="34"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1381" y="3767451"/>
              <a:ext cx="529276" cy="529276"/>
            </a:xfrm>
            <a:prstGeom prst="rect">
              <a:avLst/>
            </a:prstGeom>
          </p:spPr>
        </p:pic>
        <p:sp>
          <p:nvSpPr>
            <p:cNvPr id="14" name="TextBox 13"/>
            <p:cNvSpPr txBox="1"/>
            <p:nvPr/>
          </p:nvSpPr>
          <p:spPr>
            <a:xfrm>
              <a:off x="6902253" y="3762499"/>
              <a:ext cx="3722671"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69AB">
                      <a:lumMod val="75000"/>
                    </a:srgbClr>
                  </a:solidFill>
                  <a:effectLst/>
                  <a:uLnTx/>
                  <a:uFillTx/>
                  <a:latin typeface="Microsoft Sans Serif" panose="020B0604020202020204" pitchFamily="34" charset="0"/>
                  <a:ea typeface="+mn-ea"/>
                  <a:cs typeface="Microsoft Sans Serif" panose="020B0604020202020204" pitchFamily="34" charset="0"/>
                </a:rPr>
                <a:t>@port-everglades</a:t>
              </a:r>
            </a:p>
          </p:txBody>
        </p:sp>
      </p:grpSp>
      <p:sp>
        <p:nvSpPr>
          <p:cNvPr id="18" name="TextBox 17">
            <a:extLst>
              <a:ext uri="{FF2B5EF4-FFF2-40B4-BE49-F238E27FC236}">
                <a16:creationId xmlns:a16="http://schemas.microsoft.com/office/drawing/2014/main" id="{1A92D90E-629A-4685-8A2C-2684068C6709}"/>
              </a:ext>
            </a:extLst>
          </p:cNvPr>
          <p:cNvSpPr txBox="1"/>
          <p:nvPr/>
        </p:nvSpPr>
        <p:spPr>
          <a:xfrm>
            <a:off x="4808090" y="4480694"/>
            <a:ext cx="3385671" cy="53860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F4C76"/>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@portevergladesfl</a:t>
            </a:r>
          </a:p>
        </p:txBody>
      </p:sp>
      <p:sp>
        <p:nvSpPr>
          <p:cNvPr id="19" name="AutoShape 2">
            <a:extLst>
              <a:ext uri="{FF2B5EF4-FFF2-40B4-BE49-F238E27FC236}">
                <a16:creationId xmlns:a16="http://schemas.microsoft.com/office/drawing/2014/main" id="{0A9D8B1A-8914-4D8B-8FD8-BFFDD0948628}"/>
              </a:ext>
            </a:extLst>
          </p:cNvPr>
          <p:cNvSpPr>
            <a:spLocks noChangeAspect="1" noChangeArrowheads="1"/>
          </p:cNvSpPr>
          <p:nvPr/>
        </p:nvSpPr>
        <p:spPr bwMode="auto">
          <a:xfrm>
            <a:off x="2671763" y="0"/>
            <a:ext cx="6848475"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2F166124-BF3B-4A6F-9C79-4A7F4E9629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9686" y="4496757"/>
            <a:ext cx="518934" cy="51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90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EDC4B4-14D9-4D2B-8776-9817FF0E834F}"/>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Summary</a:t>
            </a:r>
          </a:p>
        </p:txBody>
      </p:sp>
      <p:sp>
        <p:nvSpPr>
          <p:cNvPr id="3" name="Content Placeholder 2">
            <a:extLst>
              <a:ext uri="{FF2B5EF4-FFF2-40B4-BE49-F238E27FC236}">
                <a16:creationId xmlns:a16="http://schemas.microsoft.com/office/drawing/2014/main" id="{B8F683C5-4231-45E8-BC80-3CC8DBF2E400}"/>
              </a:ext>
            </a:extLst>
          </p:cNvPr>
          <p:cNvSpPr>
            <a:spLocks noGrp="1"/>
          </p:cNvSpPr>
          <p:nvPr>
            <p:ph idx="1"/>
          </p:nvPr>
        </p:nvSpPr>
        <p:spPr>
          <a:xfrm>
            <a:off x="1371599" y="1824249"/>
            <a:ext cx="9724031" cy="4819223"/>
          </a:xfrm>
        </p:spPr>
        <p:txBody>
          <a:bodyPr anchor="ctr">
            <a:normAutofit/>
          </a:bodyPr>
          <a:lstStyle/>
          <a:p>
            <a:pPr marL="0" marR="0" indent="0">
              <a:spcBef>
                <a:spcPts val="0"/>
              </a:spcBef>
              <a:spcAft>
                <a:spcPts val="1800"/>
              </a:spcAft>
              <a:buNone/>
            </a:pPr>
            <a:r>
              <a:rPr lang="en-US" sz="1800" dirty="0">
                <a:latin typeface="Calibri" panose="020F0502020204030204" pitchFamily="34" charset="0"/>
                <a:ea typeface="Calibri" panose="020F0502020204030204" pitchFamily="34" charset="0"/>
                <a:cs typeface="Times New Roman" panose="02020603050405020304" pitchFamily="18" charset="0"/>
              </a:rPr>
              <a:t>During the first half of its fiscal year October 1, 2019 through March 14, 2020, Port Everglades welcomed a record number of cruise passengers. Already the world’s third busiest cruise homeport with approximately 3.8 million passengers traveling annually, the Port’s cruise services team was logging long hours during the busy spring break cruise season when the Coronavirus pandemic abruptly shut down cruising. Suddenly, the record year became one of the worst in decades. The Cruise staff, part of the Port Everglades Business Development Division, had much more time on their hands.</a:t>
            </a:r>
          </a:p>
          <a:p>
            <a:pPr marL="0" marR="0" indent="0">
              <a:spcBef>
                <a:spcPts val="0"/>
              </a:spcBef>
              <a:spcAft>
                <a:spcPts val="1800"/>
              </a:spcAft>
              <a:buNone/>
            </a:pPr>
            <a:r>
              <a:rPr lang="en-US" sz="1800" dirty="0">
                <a:latin typeface="Calibri" panose="020F0502020204030204" pitchFamily="34" charset="0"/>
                <a:ea typeface="Calibri" panose="020F0502020204030204" pitchFamily="34" charset="0"/>
                <a:cs typeface="Times New Roman" panose="02020603050405020304" pitchFamily="18" charset="0"/>
              </a:rPr>
              <a:t>The pandemic also crushed the Communications team’s dreams of creating a new position dedicated to social media and digital marketing. Worsening matters, a hiring freeze went into effect and Communications was prohibited from replacing a long-time staffer who retired. Communications staff, also part of the Business Development Division, felt stretched as they missed social media opportunities that could be a simple, cost-effective way to engage a restless audience quarantined at home.</a:t>
            </a:r>
          </a:p>
          <a:p>
            <a:pPr marL="0" marR="0" indent="0">
              <a:spcBef>
                <a:spcPts val="0"/>
              </a:spcBef>
              <a:spcAft>
                <a:spcPts val="1800"/>
              </a:spcAft>
              <a:buNone/>
            </a:pPr>
            <a:r>
              <a:rPr lang="en-US" sz="1800" dirty="0">
                <a:latin typeface="Calibri" panose="020F0502020204030204" pitchFamily="34" charset="0"/>
                <a:ea typeface="Calibri" panose="020F0502020204030204" pitchFamily="34" charset="0"/>
                <a:cs typeface="Times New Roman" panose="02020603050405020304" pitchFamily="18" charset="0"/>
              </a:rPr>
              <a:t>Problem solved! The Business Development Division, which also includes Cargo Marketing, rallied together and quickly became a social media team with the Cruise and Cargo staff acting as reporters, photographers and videographers, and the Communications staff servicing as editors and administrators. </a:t>
            </a:r>
          </a:p>
        </p:txBody>
      </p:sp>
    </p:spTree>
    <p:extLst>
      <p:ext uri="{BB962C8B-B14F-4D97-AF65-F5344CB8AC3E}">
        <p14:creationId xmlns:p14="http://schemas.microsoft.com/office/powerpoint/2010/main" val="986889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0C2919-A02D-4FC9-B7CE-052A22804741}"/>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Challenges &amp; Opportunities</a:t>
            </a:r>
          </a:p>
        </p:txBody>
      </p:sp>
      <p:sp>
        <p:nvSpPr>
          <p:cNvPr id="3" name="Content Placeholder 2">
            <a:extLst>
              <a:ext uri="{FF2B5EF4-FFF2-40B4-BE49-F238E27FC236}">
                <a16:creationId xmlns:a16="http://schemas.microsoft.com/office/drawing/2014/main" id="{88FC1BAB-4E4B-4685-B898-C6C9EF4C65CC}"/>
              </a:ext>
            </a:extLst>
          </p:cNvPr>
          <p:cNvSpPr>
            <a:spLocks noGrp="1"/>
          </p:cNvSpPr>
          <p:nvPr>
            <p:ph idx="1"/>
          </p:nvPr>
        </p:nvSpPr>
        <p:spPr>
          <a:xfrm>
            <a:off x="1371599" y="2038526"/>
            <a:ext cx="9724031" cy="4379052"/>
          </a:xfrm>
        </p:spPr>
        <p:txBody>
          <a:bodyPr anchor="ctr">
            <a:normAutofit/>
          </a:bodyPr>
          <a:lstStyle/>
          <a:p>
            <a:pPr marL="0" indent="0">
              <a:buNone/>
            </a:pPr>
            <a:r>
              <a:rPr lang="en-US" sz="1800" b="1" dirty="0"/>
              <a:t>CHALLENGES: </a:t>
            </a:r>
          </a:p>
          <a:p>
            <a:r>
              <a:rPr lang="en-US" sz="1800" dirty="0"/>
              <a:t>How to increase social media content, and the resulting public engagement, with limited staff and resources.</a:t>
            </a:r>
          </a:p>
          <a:p>
            <a:r>
              <a:rPr lang="en-US" sz="1800" dirty="0"/>
              <a:t>How to train Cruise staff to see the Port through different lens so they can recognize social media opportunities in cargo, energy, real estate, and environmental stewardship.</a:t>
            </a:r>
          </a:p>
          <a:p>
            <a:pPr marL="0" indent="0">
              <a:buNone/>
            </a:pPr>
            <a:endParaRPr lang="en-US" sz="1800" dirty="0"/>
          </a:p>
          <a:p>
            <a:pPr marL="0" indent="0">
              <a:buNone/>
            </a:pPr>
            <a:r>
              <a:rPr lang="en-US" sz="1800" b="1" dirty="0"/>
              <a:t>OPPORTUNITIES: </a:t>
            </a:r>
          </a:p>
          <a:p>
            <a:r>
              <a:rPr lang="en-US" sz="1800" dirty="0"/>
              <a:t>Fill vacancies with seasoned Port professionals.</a:t>
            </a:r>
          </a:p>
          <a:p>
            <a:r>
              <a:rPr lang="en-US" sz="1800" dirty="0"/>
              <a:t>Improve morale by creating challenges and closing the gap on missed opportunities.</a:t>
            </a:r>
          </a:p>
          <a:p>
            <a:r>
              <a:rPr lang="en-US" sz="1800" dirty="0"/>
              <a:t>Unite the Business Development Division as the Cruise, Cargo and Communications sections worked together daily to create social media content.</a:t>
            </a:r>
          </a:p>
        </p:txBody>
      </p:sp>
    </p:spTree>
    <p:extLst>
      <p:ext uri="{BB962C8B-B14F-4D97-AF65-F5344CB8AC3E}">
        <p14:creationId xmlns:p14="http://schemas.microsoft.com/office/powerpoint/2010/main" val="469721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B9E85D-3996-4BBF-A6A7-3930EA05C52C}"/>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Goals &amp; Objectives</a:t>
            </a:r>
          </a:p>
        </p:txBody>
      </p:sp>
      <p:sp>
        <p:nvSpPr>
          <p:cNvPr id="3" name="Content Placeholder 2">
            <a:extLst>
              <a:ext uri="{FF2B5EF4-FFF2-40B4-BE49-F238E27FC236}">
                <a16:creationId xmlns:a16="http://schemas.microsoft.com/office/drawing/2014/main" id="{BC533603-6838-4A39-AFA2-C031E77C6B53}"/>
              </a:ext>
            </a:extLst>
          </p:cNvPr>
          <p:cNvSpPr>
            <a:spLocks noGrp="1"/>
          </p:cNvSpPr>
          <p:nvPr>
            <p:ph idx="1"/>
          </p:nvPr>
        </p:nvSpPr>
        <p:spPr>
          <a:xfrm>
            <a:off x="1371599" y="2318196"/>
            <a:ext cx="9724031" cy="4183271"/>
          </a:xfrm>
        </p:spPr>
        <p:txBody>
          <a:bodyPr anchor="ctr">
            <a:noAutofit/>
          </a:bodyPr>
          <a:lstStyle/>
          <a:p>
            <a:pPr marL="0" indent="0">
              <a:buNone/>
            </a:pPr>
            <a:r>
              <a:rPr lang="en-US" sz="1800" b="1" dirty="0"/>
              <a:t>GOALS: </a:t>
            </a:r>
          </a:p>
          <a:p>
            <a:r>
              <a:rPr lang="en-US" sz="1800" dirty="0"/>
              <a:t>Increase public engagement through social media.</a:t>
            </a:r>
          </a:p>
          <a:p>
            <a:r>
              <a:rPr lang="en-US" sz="1800" dirty="0"/>
              <a:t>Create a team spirit in the Business Development Division where everyone participated to reach the same goal.</a:t>
            </a:r>
          </a:p>
          <a:p>
            <a:endParaRPr lang="en-US" sz="1800" dirty="0"/>
          </a:p>
          <a:p>
            <a:pPr marL="0" indent="0">
              <a:buNone/>
            </a:pPr>
            <a:r>
              <a:rPr lang="en-US" sz="1800" b="1" dirty="0"/>
              <a:t>OBJECTIVES:  </a:t>
            </a:r>
          </a:p>
          <a:p>
            <a:r>
              <a:rPr lang="en-US" sz="1800" dirty="0"/>
              <a:t>Create more content on social media</a:t>
            </a:r>
          </a:p>
          <a:p>
            <a:r>
              <a:rPr lang="en-US" sz="1800" dirty="0"/>
              <a:t>Create a buzz about Port Everglades using social media</a:t>
            </a:r>
          </a:p>
          <a:p>
            <a:r>
              <a:rPr lang="en-US" sz="1800" dirty="0"/>
              <a:t>Celebrate the port’s accomplishments</a:t>
            </a:r>
          </a:p>
          <a:p>
            <a:r>
              <a:rPr lang="en-US" sz="1800" dirty="0"/>
              <a:t>Showcase our world-class customers and their accomplishments</a:t>
            </a:r>
          </a:p>
          <a:p>
            <a:r>
              <a:rPr lang="en-US" sz="1800" dirty="0"/>
              <a:t>Garner attention for the Port’s infrastructure investments, economic impact and environmental stewardship</a:t>
            </a:r>
          </a:p>
          <a:p>
            <a:pPr marL="0" indent="0">
              <a:buNone/>
            </a:pPr>
            <a:endParaRPr lang="en-US" sz="1800" dirty="0"/>
          </a:p>
        </p:txBody>
      </p:sp>
    </p:spTree>
    <p:extLst>
      <p:ext uri="{BB962C8B-B14F-4D97-AF65-F5344CB8AC3E}">
        <p14:creationId xmlns:p14="http://schemas.microsoft.com/office/powerpoint/2010/main" val="1944180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2A2211-CDF6-4171-A3E2-35199EF25E21}"/>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Mission Statement</a:t>
            </a:r>
          </a:p>
        </p:txBody>
      </p:sp>
      <p:sp>
        <p:nvSpPr>
          <p:cNvPr id="3" name="Content Placeholder 2">
            <a:extLst>
              <a:ext uri="{FF2B5EF4-FFF2-40B4-BE49-F238E27FC236}">
                <a16:creationId xmlns:a16="http://schemas.microsoft.com/office/drawing/2014/main" id="{ED10ED16-605C-4BA4-A449-AB5546AF93E3}"/>
              </a:ext>
            </a:extLst>
          </p:cNvPr>
          <p:cNvSpPr>
            <a:spLocks noGrp="1"/>
          </p:cNvSpPr>
          <p:nvPr>
            <p:ph idx="1"/>
          </p:nvPr>
        </p:nvSpPr>
        <p:spPr>
          <a:xfrm>
            <a:off x="1371599" y="2318197"/>
            <a:ext cx="9724031" cy="3683358"/>
          </a:xfrm>
        </p:spPr>
        <p:txBody>
          <a:bodyPr anchor="ctr">
            <a:normAutofit/>
          </a:bodyPr>
          <a:lstStyle/>
          <a:p>
            <a:pPr marL="0" indent="0">
              <a:buNone/>
            </a:pPr>
            <a:r>
              <a:rPr lang="en-US" sz="2000" dirty="0"/>
              <a:t>The messages in our social media posts directly relate to our mission statement.</a:t>
            </a:r>
          </a:p>
          <a:p>
            <a:pPr marL="0" indent="0">
              <a:buNone/>
            </a:pPr>
            <a:endParaRPr lang="en-US" sz="2000" dirty="0"/>
          </a:p>
          <a:p>
            <a:pPr marL="0" indent="0">
              <a:buNone/>
            </a:pPr>
            <a:r>
              <a:rPr lang="en-US" sz="2000" dirty="0"/>
              <a:t>Port Everglades is Florida’s </a:t>
            </a:r>
            <a:r>
              <a:rPr lang="en-US" sz="2000" b="1" dirty="0">
                <a:solidFill>
                  <a:srgbClr val="FF0000"/>
                </a:solidFill>
              </a:rPr>
              <a:t>powerhouse</a:t>
            </a:r>
            <a:r>
              <a:rPr lang="en-US" sz="2000" dirty="0"/>
              <a:t> global gateway. A respected leader in trade, travel and financial stability, we create </a:t>
            </a:r>
            <a:r>
              <a:rPr lang="en-US" sz="2000" b="1" dirty="0">
                <a:solidFill>
                  <a:srgbClr val="FF0000"/>
                </a:solidFill>
              </a:rPr>
              <a:t>economic and social </a:t>
            </a:r>
            <a:r>
              <a:rPr lang="en-US" sz="2000" dirty="0"/>
              <a:t>value by working in partnership with </a:t>
            </a:r>
            <a:r>
              <a:rPr lang="en-US" sz="2000" b="1" dirty="0">
                <a:solidFill>
                  <a:srgbClr val="FF0000"/>
                </a:solidFill>
              </a:rPr>
              <a:t>world-class clients</a:t>
            </a:r>
            <a:r>
              <a:rPr lang="en-US" sz="2000" dirty="0"/>
              <a:t>. We achieve advancements focusing on </a:t>
            </a:r>
            <a:r>
              <a:rPr lang="en-US" sz="2000" b="1" dirty="0">
                <a:solidFill>
                  <a:srgbClr val="FF0000"/>
                </a:solidFill>
              </a:rPr>
              <a:t>efficient facilities,</a:t>
            </a:r>
            <a:r>
              <a:rPr lang="en-US" sz="2000" dirty="0"/>
              <a:t> </a:t>
            </a:r>
            <a:r>
              <a:rPr lang="en-US" sz="2000" b="1" dirty="0">
                <a:solidFill>
                  <a:srgbClr val="FF0000"/>
                </a:solidFill>
              </a:rPr>
              <a:t>trade and cruise expansion, jobs growth, safety, security and environmental stewardship</a:t>
            </a:r>
            <a:r>
              <a:rPr lang="en-US" sz="2000" dirty="0"/>
              <a:t> for our customers, stakeholders and community.</a:t>
            </a:r>
          </a:p>
        </p:txBody>
      </p:sp>
    </p:spTree>
    <p:extLst>
      <p:ext uri="{BB962C8B-B14F-4D97-AF65-F5344CB8AC3E}">
        <p14:creationId xmlns:p14="http://schemas.microsoft.com/office/powerpoint/2010/main" val="506133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4258EB-C6EC-42BA-B77D-64FBD530524D}"/>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Strategy &amp; Outputs</a:t>
            </a:r>
          </a:p>
        </p:txBody>
      </p:sp>
      <p:sp>
        <p:nvSpPr>
          <p:cNvPr id="3" name="Content Placeholder 2">
            <a:extLst>
              <a:ext uri="{FF2B5EF4-FFF2-40B4-BE49-F238E27FC236}">
                <a16:creationId xmlns:a16="http://schemas.microsoft.com/office/drawing/2014/main" id="{336065CC-8E27-41CB-8182-F0EC8B32C78B}"/>
              </a:ext>
            </a:extLst>
          </p:cNvPr>
          <p:cNvSpPr>
            <a:spLocks noGrp="1"/>
          </p:cNvSpPr>
          <p:nvPr>
            <p:ph idx="1"/>
          </p:nvPr>
        </p:nvSpPr>
        <p:spPr>
          <a:xfrm>
            <a:off x="1371599" y="2318196"/>
            <a:ext cx="9724031" cy="4312897"/>
          </a:xfrm>
        </p:spPr>
        <p:txBody>
          <a:bodyPr anchor="ctr">
            <a:normAutofit/>
          </a:bodyPr>
          <a:lstStyle/>
          <a:p>
            <a:pPr marL="457200" lvl="1">
              <a:spcBef>
                <a:spcPts val="0"/>
              </a:spcBef>
              <a:spcAft>
                <a:spcPts val="1200"/>
              </a:spcAft>
            </a:pPr>
            <a:r>
              <a:rPr lang="en-US" sz="1800" dirty="0"/>
              <a:t>Identify social media strengths – who was most familiar with Facebook, Instagram, Twitter, LinkedIn, YouTube</a:t>
            </a:r>
          </a:p>
          <a:p>
            <a:pPr marL="457200" lvl="1">
              <a:spcBef>
                <a:spcPts val="0"/>
              </a:spcBef>
              <a:spcAft>
                <a:spcPts val="1200"/>
              </a:spcAft>
            </a:pPr>
            <a:r>
              <a:rPr lang="en-US" sz="1800" dirty="0"/>
              <a:t>Establish a protocol for content creation, approvals and posting</a:t>
            </a:r>
          </a:p>
          <a:p>
            <a:pPr marL="457200" lvl="1">
              <a:spcBef>
                <a:spcPts val="0"/>
              </a:spcBef>
              <a:spcAft>
                <a:spcPts val="1200"/>
              </a:spcAft>
            </a:pPr>
            <a:r>
              <a:rPr lang="en-US" sz="1800" dirty="0"/>
              <a:t>Cross-train staff in all social media platforms</a:t>
            </a:r>
          </a:p>
          <a:p>
            <a:pPr marL="457200" lvl="1">
              <a:spcBef>
                <a:spcPts val="0"/>
              </a:spcBef>
              <a:spcAft>
                <a:spcPts val="1200"/>
              </a:spcAft>
            </a:pPr>
            <a:r>
              <a:rPr lang="en-US" sz="1800" dirty="0"/>
              <a:t>Invest time in education, without investing dollars. Staff took advantage of tutorials offered on YouTube and by the various social media platforms</a:t>
            </a:r>
          </a:p>
          <a:p>
            <a:pPr marL="457200" lvl="1">
              <a:spcBef>
                <a:spcPts val="0"/>
              </a:spcBef>
              <a:spcAft>
                <a:spcPts val="1200"/>
              </a:spcAft>
            </a:pPr>
            <a:r>
              <a:rPr lang="en-US" sz="1800" dirty="0"/>
              <a:t>Supply staff with necessary tools. We all have Smart phones with cameras, but we also needed microphones, a tripod, a ring light, graphic design software.</a:t>
            </a:r>
          </a:p>
          <a:p>
            <a:pPr marL="457200" lvl="1">
              <a:spcBef>
                <a:spcPts val="0"/>
              </a:spcBef>
              <a:spcAft>
                <a:spcPts val="1200"/>
              </a:spcAft>
            </a:pPr>
            <a:r>
              <a:rPr lang="en-US" sz="1800" dirty="0"/>
              <a:t>Our communications staffer with the drone license, worked directly with the Federal Aviation Administration (FAA) to develop a rapid approval process to use the drone as the Port is located within five miles of the Airport.</a:t>
            </a:r>
          </a:p>
          <a:p>
            <a:pPr marL="457200" lvl="1" indent="0">
              <a:spcBef>
                <a:spcPts val="0"/>
              </a:spcBef>
              <a:spcAft>
                <a:spcPts val="1200"/>
              </a:spcAft>
              <a:buNone/>
            </a:pPr>
            <a:endParaRPr lang="en-US" sz="1700" dirty="0"/>
          </a:p>
          <a:p>
            <a:pPr marL="457200" lvl="1" indent="0">
              <a:buNone/>
            </a:pPr>
            <a:endParaRPr lang="en-US" sz="1700" dirty="0"/>
          </a:p>
        </p:txBody>
      </p:sp>
    </p:spTree>
    <p:extLst>
      <p:ext uri="{BB962C8B-B14F-4D97-AF65-F5344CB8AC3E}">
        <p14:creationId xmlns:p14="http://schemas.microsoft.com/office/powerpoint/2010/main" val="3358179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FC76CB-C185-4439-B85A-069994F18A02}"/>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Strategy &amp; Outputs</a:t>
            </a:r>
          </a:p>
        </p:txBody>
      </p:sp>
      <p:sp>
        <p:nvSpPr>
          <p:cNvPr id="3" name="Content Placeholder 2">
            <a:extLst>
              <a:ext uri="{FF2B5EF4-FFF2-40B4-BE49-F238E27FC236}">
                <a16:creationId xmlns:a16="http://schemas.microsoft.com/office/drawing/2014/main" id="{0C14421C-012B-4D05-81F6-C667CFD63B9F}"/>
              </a:ext>
            </a:extLst>
          </p:cNvPr>
          <p:cNvSpPr>
            <a:spLocks noGrp="1"/>
          </p:cNvSpPr>
          <p:nvPr>
            <p:ph idx="1"/>
          </p:nvPr>
        </p:nvSpPr>
        <p:spPr>
          <a:xfrm>
            <a:off x="1371599" y="2318197"/>
            <a:ext cx="9724031" cy="3987776"/>
          </a:xfrm>
        </p:spPr>
        <p:txBody>
          <a:bodyPr anchor="ctr">
            <a:normAutofit/>
          </a:bodyPr>
          <a:lstStyle/>
          <a:p>
            <a:pPr>
              <a:spcBef>
                <a:spcPts val="1200"/>
              </a:spcBef>
            </a:pPr>
            <a:r>
              <a:rPr lang="en-US" sz="1800" dirty="0"/>
              <a:t>Social media became a topic at our daily virtual staff meetings so all business sections participated with content ideas.</a:t>
            </a:r>
          </a:p>
          <a:p>
            <a:pPr>
              <a:spcBef>
                <a:spcPts val="1200"/>
              </a:spcBef>
            </a:pPr>
            <a:r>
              <a:rPr lang="en-US" sz="1800" dirty="0"/>
              <a:t>Staff members were assigned customers to follow on social media to like, reply or repost.</a:t>
            </a:r>
          </a:p>
          <a:p>
            <a:pPr>
              <a:spcBef>
                <a:spcPts val="1200"/>
              </a:spcBef>
            </a:pPr>
            <a:r>
              <a:rPr lang="en-US" sz="1800" dirty="0"/>
              <a:t>One staffer in the Cruise Marketing Section took the lead and compiled a week’s worth of known social media posts into a PowerPoint presentation for the Communications team to approve. The posts were then prescheduled for release.</a:t>
            </a:r>
          </a:p>
          <a:p>
            <a:pPr>
              <a:spcBef>
                <a:spcPts val="1200"/>
              </a:spcBef>
            </a:pPr>
            <a:r>
              <a:rPr lang="en-US" sz="1800" dirty="0"/>
              <a:t>Other “Pop-Up Posts” were created daily as events occurred, or if there was an interesting looking vessel in port.</a:t>
            </a:r>
          </a:p>
          <a:p>
            <a:pPr>
              <a:spcBef>
                <a:spcPts val="1200"/>
              </a:spcBef>
            </a:pPr>
            <a:r>
              <a:rPr lang="en-US" sz="1800" dirty="0"/>
              <a:t>We encouraged participation from people in other Port Department Divisions, our customers, those we know living on the beach and in the condominiums along the entrance channel, hoteliers on the beach, the Port Pilots, Broward Sheriff’s Office marine patrol, energy and others by including their photos and videos with a “thank you” hashtag.</a:t>
            </a:r>
          </a:p>
        </p:txBody>
      </p:sp>
    </p:spTree>
    <p:extLst>
      <p:ext uri="{BB962C8B-B14F-4D97-AF65-F5344CB8AC3E}">
        <p14:creationId xmlns:p14="http://schemas.microsoft.com/office/powerpoint/2010/main" val="1204059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478775-7EFC-439C-AB33-CCBB14A90319}"/>
              </a:ext>
            </a:extLst>
          </p:cNvPr>
          <p:cNvSpPr>
            <a:spLocks noGrp="1"/>
          </p:cNvSpPr>
          <p:nvPr>
            <p:ph type="title"/>
          </p:nvPr>
        </p:nvSpPr>
        <p:spPr>
          <a:xfrm>
            <a:off x="1383564" y="348865"/>
            <a:ext cx="9718111" cy="1576446"/>
          </a:xfrm>
        </p:spPr>
        <p:txBody>
          <a:bodyPr anchor="ctr">
            <a:normAutofit/>
          </a:bodyPr>
          <a:lstStyle/>
          <a:p>
            <a:r>
              <a:rPr lang="en-US" sz="4000" dirty="0">
                <a:solidFill>
                  <a:srgbClr val="FFFFFF"/>
                </a:solidFill>
              </a:rPr>
              <a:t>Strategies </a:t>
            </a:r>
          </a:p>
        </p:txBody>
      </p:sp>
      <p:graphicFrame>
        <p:nvGraphicFramePr>
          <p:cNvPr id="10" name="Content Placeholder 2">
            <a:extLst>
              <a:ext uri="{FF2B5EF4-FFF2-40B4-BE49-F238E27FC236}">
                <a16:creationId xmlns:a16="http://schemas.microsoft.com/office/drawing/2014/main" id="{94BC9A34-332D-491D-94B3-E6C904F21C33}"/>
              </a:ext>
            </a:extLst>
          </p:cNvPr>
          <p:cNvGraphicFramePr>
            <a:graphicFrameLocks noGrp="1"/>
          </p:cNvGraphicFramePr>
          <p:nvPr>
            <p:ph idx="1"/>
            <p:extLst>
              <p:ext uri="{D42A27DB-BD31-4B8C-83A1-F6EECF244321}">
                <p14:modId xmlns:p14="http://schemas.microsoft.com/office/powerpoint/2010/main" val="4037272542"/>
              </p:ext>
            </p:extLst>
          </p:nvPr>
        </p:nvGraphicFramePr>
        <p:xfrm>
          <a:off x="632085" y="2668672"/>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2664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478775-7EFC-439C-AB33-CCBB14A90319}"/>
              </a:ext>
            </a:extLst>
          </p:cNvPr>
          <p:cNvSpPr>
            <a:spLocks noGrp="1"/>
          </p:cNvSpPr>
          <p:nvPr>
            <p:ph type="title"/>
          </p:nvPr>
        </p:nvSpPr>
        <p:spPr>
          <a:xfrm>
            <a:off x="709085" y="296792"/>
            <a:ext cx="11067067" cy="1576446"/>
          </a:xfrm>
        </p:spPr>
        <p:txBody>
          <a:bodyPr anchor="ctr">
            <a:normAutofit/>
          </a:bodyPr>
          <a:lstStyle/>
          <a:p>
            <a:r>
              <a:rPr lang="en-US" sz="3700" dirty="0">
                <a:solidFill>
                  <a:srgbClr val="FFFFFF"/>
                </a:solidFill>
              </a:rPr>
              <a:t>Results - % increase of new followers since October 2020 </a:t>
            </a:r>
          </a:p>
        </p:txBody>
      </p:sp>
      <p:graphicFrame>
        <p:nvGraphicFramePr>
          <p:cNvPr id="5" name="Content Placeholder 2">
            <a:extLst>
              <a:ext uri="{FF2B5EF4-FFF2-40B4-BE49-F238E27FC236}">
                <a16:creationId xmlns:a16="http://schemas.microsoft.com/office/drawing/2014/main" id="{4CBF7ADD-462D-40E2-9395-9959C705315A}"/>
              </a:ext>
            </a:extLst>
          </p:cNvPr>
          <p:cNvGraphicFramePr>
            <a:graphicFrameLocks noGrp="1"/>
          </p:cNvGraphicFramePr>
          <p:nvPr>
            <p:ph idx="1"/>
            <p:extLst>
              <p:ext uri="{D42A27DB-BD31-4B8C-83A1-F6EECF244321}">
                <p14:modId xmlns:p14="http://schemas.microsoft.com/office/powerpoint/2010/main" val="562033119"/>
              </p:ext>
            </p:extLst>
          </p:nvPr>
        </p:nvGraphicFramePr>
        <p:xfrm>
          <a:off x="2685517" y="2599742"/>
          <a:ext cx="7114204" cy="3713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28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Custom 2">
      <a:dk1>
        <a:srgbClr val="FFFFFF"/>
      </a:dk1>
      <a:lt1>
        <a:sysClr val="window" lastClr="FFFFFF"/>
      </a:lt1>
      <a:dk2>
        <a:srgbClr val="637052"/>
      </a:dk2>
      <a:lt2>
        <a:srgbClr val="CCDDEA"/>
      </a:lt2>
      <a:accent1>
        <a:srgbClr val="7EC1EE"/>
      </a:accent1>
      <a:accent2>
        <a:srgbClr val="0F4C76"/>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3054</TotalTime>
  <Words>1228</Words>
  <Application>Microsoft Office PowerPoint</Application>
  <PresentationFormat>Widescreen</PresentationFormat>
  <Paragraphs>107</Paragraphs>
  <Slides>16</Slides>
  <Notes>1</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Calibri Light</vt:lpstr>
      <vt:lpstr>Microsoft Sans Serif</vt:lpstr>
      <vt:lpstr>Office Theme</vt:lpstr>
      <vt:lpstr>Retrospect</vt:lpstr>
      <vt:lpstr>Stay Connected with Port Everglades</vt:lpstr>
      <vt:lpstr>Summary</vt:lpstr>
      <vt:lpstr>Challenges &amp; Opportunities</vt:lpstr>
      <vt:lpstr>Goals &amp; Objectives</vt:lpstr>
      <vt:lpstr>Mission Statement</vt:lpstr>
      <vt:lpstr>Strategy &amp; Outputs</vt:lpstr>
      <vt:lpstr>Strategy &amp; Outputs</vt:lpstr>
      <vt:lpstr>Strategies </vt:lpstr>
      <vt:lpstr>Results - % increase of new followers since October 2020 </vt:lpstr>
      <vt:lpstr>Expenditures &amp; Assets</vt:lpstr>
      <vt:lpstr>Some Our Top Posts &amp; Staff Picks</vt:lpstr>
      <vt:lpstr>PowerPoint Presentation</vt:lpstr>
      <vt:lpstr>PowerPoint Presentation</vt:lpstr>
      <vt:lpstr>PowerPoint Presentation</vt:lpstr>
      <vt:lpstr>Conclusion</vt:lpstr>
      <vt:lpstr>Stay Connected With Port Everglades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 Everglades Crane Commissioning</dc:title>
  <dc:creator>Kennedy, Ellen</dc:creator>
  <cp:lastModifiedBy>Kennedy, Ellen</cp:lastModifiedBy>
  <cp:revision>70</cp:revision>
  <dcterms:created xsi:type="dcterms:W3CDTF">2021-05-28T10:01:14Z</dcterms:created>
  <dcterms:modified xsi:type="dcterms:W3CDTF">2021-06-04T14:46:56Z</dcterms:modified>
</cp:coreProperties>
</file>