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0" r:id="rId6"/>
    <p:sldId id="265" r:id="rId7"/>
    <p:sldId id="272" r:id="rId8"/>
    <p:sldId id="273" r:id="rId9"/>
    <p:sldId id="262" r:id="rId10"/>
    <p:sldId id="269" r:id="rId11"/>
    <p:sldId id="267" r:id="rId12"/>
    <p:sldId id="268" r:id="rId13"/>
    <p:sldId id="274" r:id="rId14"/>
    <p:sldId id="270" r:id="rId15"/>
    <p:sldId id="271" r:id="rId16"/>
    <p:sldId id="263"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85" d="100"/>
          <a:sy n="85" d="100"/>
        </p:scale>
        <p:origin x="12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6D3BC8-C783-4FB0-B35C-AF55C5372F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C806A60-400E-42FC-88A3-530217EF22DD}">
      <dgm:prSet/>
      <dgm:spPr/>
      <dgm:t>
        <a:bodyPr/>
        <a:lstStyle/>
        <a:p>
          <a:r>
            <a:rPr lang="en-US" dirty="0"/>
            <a:t>The largest Port Everglades event in the past drew approximately 500 people</a:t>
          </a:r>
        </a:p>
      </dgm:t>
    </dgm:pt>
    <dgm:pt modelId="{1786B0AD-175C-4669-8308-D665CC64176B}" type="parTrans" cxnId="{0A5977B2-5673-478F-8FD5-2C059C7FEA06}">
      <dgm:prSet/>
      <dgm:spPr/>
      <dgm:t>
        <a:bodyPr/>
        <a:lstStyle/>
        <a:p>
          <a:endParaRPr lang="en-US"/>
        </a:p>
      </dgm:t>
    </dgm:pt>
    <dgm:pt modelId="{27DA2D5D-CDFA-4FCF-AEA0-5272C7D13E8C}" type="sibTrans" cxnId="{0A5977B2-5673-478F-8FD5-2C059C7FEA06}">
      <dgm:prSet/>
      <dgm:spPr/>
      <dgm:t>
        <a:bodyPr/>
        <a:lstStyle/>
        <a:p>
          <a:endParaRPr lang="en-US"/>
        </a:p>
      </dgm:t>
    </dgm:pt>
    <dgm:pt modelId="{BBEF90D3-866B-4A75-BD83-5D4150D483D6}">
      <dgm:prSet/>
      <dgm:spPr/>
      <dgm:t>
        <a:bodyPr/>
        <a:lstStyle/>
        <a:p>
          <a:r>
            <a:rPr lang="en-US"/>
            <a:t>729 views during the livestreamed event</a:t>
          </a:r>
        </a:p>
      </dgm:t>
    </dgm:pt>
    <dgm:pt modelId="{41B9FD60-18DE-463B-B7B2-8D02F5FC1451}" type="parTrans" cxnId="{BDD10BD0-BE9C-42C4-B84A-9D7FB42E8872}">
      <dgm:prSet/>
      <dgm:spPr/>
      <dgm:t>
        <a:bodyPr/>
        <a:lstStyle/>
        <a:p>
          <a:endParaRPr lang="en-US"/>
        </a:p>
      </dgm:t>
    </dgm:pt>
    <dgm:pt modelId="{23415D74-B575-4811-B22F-F08BFC9A8F11}" type="sibTrans" cxnId="{BDD10BD0-BE9C-42C4-B84A-9D7FB42E8872}">
      <dgm:prSet/>
      <dgm:spPr/>
      <dgm:t>
        <a:bodyPr/>
        <a:lstStyle/>
        <a:p>
          <a:endParaRPr lang="en-US"/>
        </a:p>
      </dgm:t>
    </dgm:pt>
    <dgm:pt modelId="{AB5E2E6A-2591-418D-9878-D96310625D4C}">
      <dgm:prSet/>
      <dgm:spPr/>
      <dgm:t>
        <a:bodyPr/>
        <a:lstStyle/>
        <a:p>
          <a:r>
            <a:rPr lang="en-US"/>
            <a:t>657 views of the “In Case You Missed It” video after the event</a:t>
          </a:r>
        </a:p>
      </dgm:t>
    </dgm:pt>
    <dgm:pt modelId="{6A30C85B-646B-4877-A38B-02284EEEE1B1}" type="parTrans" cxnId="{CB92A8DD-4B4E-4B47-B618-B30C41AD8C28}">
      <dgm:prSet/>
      <dgm:spPr/>
      <dgm:t>
        <a:bodyPr/>
        <a:lstStyle/>
        <a:p>
          <a:endParaRPr lang="en-US"/>
        </a:p>
      </dgm:t>
    </dgm:pt>
    <dgm:pt modelId="{203935A4-B3C2-4FCD-B93C-0982E8B3E127}" type="sibTrans" cxnId="{CB92A8DD-4B4E-4B47-B618-B30C41AD8C28}">
      <dgm:prSet/>
      <dgm:spPr/>
      <dgm:t>
        <a:bodyPr/>
        <a:lstStyle/>
        <a:p>
          <a:endParaRPr lang="en-US"/>
        </a:p>
      </dgm:t>
    </dgm:pt>
    <dgm:pt modelId="{B023B74C-ABA4-47E1-94BA-F2A86BF674B5}">
      <dgm:prSet/>
      <dgm:spPr/>
      <dgm:t>
        <a:bodyPr/>
        <a:lstStyle/>
        <a:p>
          <a:r>
            <a:rPr lang="en-US"/>
            <a:t>40 participants in the congratulatory videos</a:t>
          </a:r>
        </a:p>
      </dgm:t>
    </dgm:pt>
    <dgm:pt modelId="{D712DFDA-220C-4C75-86B8-6FA7F89DA28B}" type="parTrans" cxnId="{A8F8FC86-36D5-438F-AD02-51BAB05264DA}">
      <dgm:prSet/>
      <dgm:spPr/>
      <dgm:t>
        <a:bodyPr/>
        <a:lstStyle/>
        <a:p>
          <a:endParaRPr lang="en-US"/>
        </a:p>
      </dgm:t>
    </dgm:pt>
    <dgm:pt modelId="{B3E75531-5406-4FED-A94D-6C7348F9340A}" type="sibTrans" cxnId="{A8F8FC86-36D5-438F-AD02-51BAB05264DA}">
      <dgm:prSet/>
      <dgm:spPr/>
      <dgm:t>
        <a:bodyPr/>
        <a:lstStyle/>
        <a:p>
          <a:endParaRPr lang="en-US"/>
        </a:p>
      </dgm:t>
    </dgm:pt>
    <dgm:pt modelId="{5AE2ECA5-3DE2-49FC-ACA0-A208929AA60E}">
      <dgm:prSet/>
      <dgm:spPr/>
      <dgm:t>
        <a:bodyPr/>
        <a:lstStyle/>
        <a:p>
          <a:r>
            <a:rPr lang="en-US"/>
            <a:t>25 live participants in the live-streamed ribbon cutting ceremony</a:t>
          </a:r>
        </a:p>
      </dgm:t>
    </dgm:pt>
    <dgm:pt modelId="{BE52A207-2816-44A4-9DEC-081001A76919}" type="parTrans" cxnId="{D37C713D-B33D-489F-8D67-3ED26822853E}">
      <dgm:prSet/>
      <dgm:spPr/>
      <dgm:t>
        <a:bodyPr/>
        <a:lstStyle/>
        <a:p>
          <a:endParaRPr lang="en-US"/>
        </a:p>
      </dgm:t>
    </dgm:pt>
    <dgm:pt modelId="{BC8DCC09-1C2B-4CC2-9C83-104413E7F18A}" type="sibTrans" cxnId="{D37C713D-B33D-489F-8D67-3ED26822853E}">
      <dgm:prSet/>
      <dgm:spPr/>
      <dgm:t>
        <a:bodyPr/>
        <a:lstStyle/>
        <a:p>
          <a:endParaRPr lang="en-US"/>
        </a:p>
      </dgm:t>
    </dgm:pt>
    <dgm:pt modelId="{FE8637D8-3C86-4A5A-98C7-6E11FCC55113}" type="pres">
      <dgm:prSet presAssocID="{D36D3BC8-C783-4FB0-B35C-AF55C5372F89}" presName="diagram" presStyleCnt="0">
        <dgm:presLayoutVars>
          <dgm:dir/>
          <dgm:resizeHandles val="exact"/>
        </dgm:presLayoutVars>
      </dgm:prSet>
      <dgm:spPr/>
    </dgm:pt>
    <dgm:pt modelId="{E9A7178B-FBF9-48EC-85F7-454C93FF449E}" type="pres">
      <dgm:prSet presAssocID="{CC806A60-400E-42FC-88A3-530217EF22DD}" presName="node" presStyleLbl="node1" presStyleIdx="0" presStyleCnt="5">
        <dgm:presLayoutVars>
          <dgm:bulletEnabled val="1"/>
        </dgm:presLayoutVars>
      </dgm:prSet>
      <dgm:spPr/>
    </dgm:pt>
    <dgm:pt modelId="{110E32FF-197E-4610-8231-5B288ECDCEDB}" type="pres">
      <dgm:prSet presAssocID="{27DA2D5D-CDFA-4FCF-AEA0-5272C7D13E8C}" presName="sibTrans" presStyleCnt="0"/>
      <dgm:spPr/>
    </dgm:pt>
    <dgm:pt modelId="{998941C9-740C-4DB6-8FDE-64AB156BFFD8}" type="pres">
      <dgm:prSet presAssocID="{BBEF90D3-866B-4A75-BD83-5D4150D483D6}" presName="node" presStyleLbl="node1" presStyleIdx="1" presStyleCnt="5">
        <dgm:presLayoutVars>
          <dgm:bulletEnabled val="1"/>
        </dgm:presLayoutVars>
      </dgm:prSet>
      <dgm:spPr/>
    </dgm:pt>
    <dgm:pt modelId="{F8893B5C-97C5-4580-AFD7-8EF8A808C70A}" type="pres">
      <dgm:prSet presAssocID="{23415D74-B575-4811-B22F-F08BFC9A8F11}" presName="sibTrans" presStyleCnt="0"/>
      <dgm:spPr/>
    </dgm:pt>
    <dgm:pt modelId="{0F44AF26-24C5-4DEA-84EC-8B889D3FE520}" type="pres">
      <dgm:prSet presAssocID="{AB5E2E6A-2591-418D-9878-D96310625D4C}" presName="node" presStyleLbl="node1" presStyleIdx="2" presStyleCnt="5">
        <dgm:presLayoutVars>
          <dgm:bulletEnabled val="1"/>
        </dgm:presLayoutVars>
      </dgm:prSet>
      <dgm:spPr/>
    </dgm:pt>
    <dgm:pt modelId="{CB273922-0857-4D43-8552-91BDAB5EA74F}" type="pres">
      <dgm:prSet presAssocID="{203935A4-B3C2-4FCD-B93C-0982E8B3E127}" presName="sibTrans" presStyleCnt="0"/>
      <dgm:spPr/>
    </dgm:pt>
    <dgm:pt modelId="{BF71D1BE-1CC9-425F-AEBB-4F81BF44443F}" type="pres">
      <dgm:prSet presAssocID="{B023B74C-ABA4-47E1-94BA-F2A86BF674B5}" presName="node" presStyleLbl="node1" presStyleIdx="3" presStyleCnt="5">
        <dgm:presLayoutVars>
          <dgm:bulletEnabled val="1"/>
        </dgm:presLayoutVars>
      </dgm:prSet>
      <dgm:spPr/>
    </dgm:pt>
    <dgm:pt modelId="{02A26390-3AA1-4BE5-ADF5-C2A47C2FE270}" type="pres">
      <dgm:prSet presAssocID="{B3E75531-5406-4FED-A94D-6C7348F9340A}" presName="sibTrans" presStyleCnt="0"/>
      <dgm:spPr/>
    </dgm:pt>
    <dgm:pt modelId="{8D449B39-B20D-49D3-A85C-7968087BB755}" type="pres">
      <dgm:prSet presAssocID="{5AE2ECA5-3DE2-49FC-ACA0-A208929AA60E}" presName="node" presStyleLbl="node1" presStyleIdx="4" presStyleCnt="5">
        <dgm:presLayoutVars>
          <dgm:bulletEnabled val="1"/>
        </dgm:presLayoutVars>
      </dgm:prSet>
      <dgm:spPr/>
    </dgm:pt>
  </dgm:ptLst>
  <dgm:cxnLst>
    <dgm:cxn modelId="{994D780C-BFD3-4102-AB6B-2905B048EE20}" type="presOf" srcId="{CC806A60-400E-42FC-88A3-530217EF22DD}" destId="{E9A7178B-FBF9-48EC-85F7-454C93FF449E}" srcOrd="0" destOrd="0" presId="urn:microsoft.com/office/officeart/2005/8/layout/default"/>
    <dgm:cxn modelId="{C581C02D-F55A-4BC6-9B43-9E80693A075A}" type="presOf" srcId="{D36D3BC8-C783-4FB0-B35C-AF55C5372F89}" destId="{FE8637D8-3C86-4A5A-98C7-6E11FCC55113}" srcOrd="0" destOrd="0" presId="urn:microsoft.com/office/officeart/2005/8/layout/default"/>
    <dgm:cxn modelId="{D37C713D-B33D-489F-8D67-3ED26822853E}" srcId="{D36D3BC8-C783-4FB0-B35C-AF55C5372F89}" destId="{5AE2ECA5-3DE2-49FC-ACA0-A208929AA60E}" srcOrd="4" destOrd="0" parTransId="{BE52A207-2816-44A4-9DEC-081001A76919}" sibTransId="{BC8DCC09-1C2B-4CC2-9C83-104413E7F18A}"/>
    <dgm:cxn modelId="{FA8D9F60-7C97-444E-AF48-FBEC02D13D17}" type="presOf" srcId="{AB5E2E6A-2591-418D-9878-D96310625D4C}" destId="{0F44AF26-24C5-4DEA-84EC-8B889D3FE520}" srcOrd="0" destOrd="0" presId="urn:microsoft.com/office/officeart/2005/8/layout/default"/>
    <dgm:cxn modelId="{A8F8FC86-36D5-438F-AD02-51BAB05264DA}" srcId="{D36D3BC8-C783-4FB0-B35C-AF55C5372F89}" destId="{B023B74C-ABA4-47E1-94BA-F2A86BF674B5}" srcOrd="3" destOrd="0" parTransId="{D712DFDA-220C-4C75-86B8-6FA7F89DA28B}" sibTransId="{B3E75531-5406-4FED-A94D-6C7348F9340A}"/>
    <dgm:cxn modelId="{FF1F9A94-0771-489F-82C4-D6B24FBCDFD2}" type="presOf" srcId="{5AE2ECA5-3DE2-49FC-ACA0-A208929AA60E}" destId="{8D449B39-B20D-49D3-A85C-7968087BB755}" srcOrd="0" destOrd="0" presId="urn:microsoft.com/office/officeart/2005/8/layout/default"/>
    <dgm:cxn modelId="{DC69909D-410D-4E2F-8A36-0DCAFC166B80}" type="presOf" srcId="{BBEF90D3-866B-4A75-BD83-5D4150D483D6}" destId="{998941C9-740C-4DB6-8FDE-64AB156BFFD8}" srcOrd="0" destOrd="0" presId="urn:microsoft.com/office/officeart/2005/8/layout/default"/>
    <dgm:cxn modelId="{0A5977B2-5673-478F-8FD5-2C059C7FEA06}" srcId="{D36D3BC8-C783-4FB0-B35C-AF55C5372F89}" destId="{CC806A60-400E-42FC-88A3-530217EF22DD}" srcOrd="0" destOrd="0" parTransId="{1786B0AD-175C-4669-8308-D665CC64176B}" sibTransId="{27DA2D5D-CDFA-4FCF-AEA0-5272C7D13E8C}"/>
    <dgm:cxn modelId="{BDD10BD0-BE9C-42C4-B84A-9D7FB42E8872}" srcId="{D36D3BC8-C783-4FB0-B35C-AF55C5372F89}" destId="{BBEF90D3-866B-4A75-BD83-5D4150D483D6}" srcOrd="1" destOrd="0" parTransId="{41B9FD60-18DE-463B-B7B2-8D02F5FC1451}" sibTransId="{23415D74-B575-4811-B22F-F08BFC9A8F11}"/>
    <dgm:cxn modelId="{CB92A8DD-4B4E-4B47-B618-B30C41AD8C28}" srcId="{D36D3BC8-C783-4FB0-B35C-AF55C5372F89}" destId="{AB5E2E6A-2591-418D-9878-D96310625D4C}" srcOrd="2" destOrd="0" parTransId="{6A30C85B-646B-4877-A38B-02284EEEE1B1}" sibTransId="{203935A4-B3C2-4FCD-B93C-0982E8B3E127}"/>
    <dgm:cxn modelId="{B2D6ABEB-3871-4DC1-B40D-3E578CBE1E38}" type="presOf" srcId="{B023B74C-ABA4-47E1-94BA-F2A86BF674B5}" destId="{BF71D1BE-1CC9-425F-AEBB-4F81BF44443F}" srcOrd="0" destOrd="0" presId="urn:microsoft.com/office/officeart/2005/8/layout/default"/>
    <dgm:cxn modelId="{1ABC70FB-A322-4FEE-9BA0-8298CA931F2C}" type="presParOf" srcId="{FE8637D8-3C86-4A5A-98C7-6E11FCC55113}" destId="{E9A7178B-FBF9-48EC-85F7-454C93FF449E}" srcOrd="0" destOrd="0" presId="urn:microsoft.com/office/officeart/2005/8/layout/default"/>
    <dgm:cxn modelId="{E2D61103-9AD8-46F2-8357-333AB8B6F1D3}" type="presParOf" srcId="{FE8637D8-3C86-4A5A-98C7-6E11FCC55113}" destId="{110E32FF-197E-4610-8231-5B288ECDCEDB}" srcOrd="1" destOrd="0" presId="urn:microsoft.com/office/officeart/2005/8/layout/default"/>
    <dgm:cxn modelId="{7564ED4B-6BCE-410B-96A5-A9438B0B414B}" type="presParOf" srcId="{FE8637D8-3C86-4A5A-98C7-6E11FCC55113}" destId="{998941C9-740C-4DB6-8FDE-64AB156BFFD8}" srcOrd="2" destOrd="0" presId="urn:microsoft.com/office/officeart/2005/8/layout/default"/>
    <dgm:cxn modelId="{5D153F63-9306-4097-ABDD-2769D0DDE0AA}" type="presParOf" srcId="{FE8637D8-3C86-4A5A-98C7-6E11FCC55113}" destId="{F8893B5C-97C5-4580-AFD7-8EF8A808C70A}" srcOrd="3" destOrd="0" presId="urn:microsoft.com/office/officeart/2005/8/layout/default"/>
    <dgm:cxn modelId="{40D36C47-F4C2-4BAC-88CC-57CF33B3F9DC}" type="presParOf" srcId="{FE8637D8-3C86-4A5A-98C7-6E11FCC55113}" destId="{0F44AF26-24C5-4DEA-84EC-8B889D3FE520}" srcOrd="4" destOrd="0" presId="urn:microsoft.com/office/officeart/2005/8/layout/default"/>
    <dgm:cxn modelId="{DA68BF55-CD0D-4936-A7E4-032C249581B4}" type="presParOf" srcId="{FE8637D8-3C86-4A5A-98C7-6E11FCC55113}" destId="{CB273922-0857-4D43-8552-91BDAB5EA74F}" srcOrd="5" destOrd="0" presId="urn:microsoft.com/office/officeart/2005/8/layout/default"/>
    <dgm:cxn modelId="{8DB664B7-93A9-4080-8337-FD3B9C00C0A6}" type="presParOf" srcId="{FE8637D8-3C86-4A5A-98C7-6E11FCC55113}" destId="{BF71D1BE-1CC9-425F-AEBB-4F81BF44443F}" srcOrd="6" destOrd="0" presId="urn:microsoft.com/office/officeart/2005/8/layout/default"/>
    <dgm:cxn modelId="{A858975A-6E5D-4F5C-86B9-50EBFF2D5AA7}" type="presParOf" srcId="{FE8637D8-3C86-4A5A-98C7-6E11FCC55113}" destId="{02A26390-3AA1-4BE5-ADF5-C2A47C2FE270}" srcOrd="7" destOrd="0" presId="urn:microsoft.com/office/officeart/2005/8/layout/default"/>
    <dgm:cxn modelId="{18EE6218-6ECA-4623-83D1-7292DF35069A}" type="presParOf" srcId="{FE8637D8-3C86-4A5A-98C7-6E11FCC55113}" destId="{8D449B39-B20D-49D3-A85C-7968087BB75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7178B-FBF9-48EC-85F7-454C93FF449E}">
      <dsp:nvSpPr>
        <dsp:cNvPr id="0" name=""/>
        <dsp:cNvSpPr/>
      </dsp:nvSpPr>
      <dsp:spPr>
        <a:xfrm>
          <a:off x="858364" y="381"/>
          <a:ext cx="2475327" cy="14851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largest Port Everglades event in the past drew approximately 500 people</a:t>
          </a:r>
        </a:p>
      </dsp:txBody>
      <dsp:txXfrm>
        <a:off x="858364" y="381"/>
        <a:ext cx="2475327" cy="1485196"/>
      </dsp:txXfrm>
    </dsp:sp>
    <dsp:sp modelId="{998941C9-740C-4DB6-8FDE-64AB156BFFD8}">
      <dsp:nvSpPr>
        <dsp:cNvPr id="0" name=""/>
        <dsp:cNvSpPr/>
      </dsp:nvSpPr>
      <dsp:spPr>
        <a:xfrm>
          <a:off x="3581224" y="381"/>
          <a:ext cx="2475327" cy="148519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729 views during the livestreamed event</a:t>
          </a:r>
        </a:p>
      </dsp:txBody>
      <dsp:txXfrm>
        <a:off x="3581224" y="381"/>
        <a:ext cx="2475327" cy="1485196"/>
      </dsp:txXfrm>
    </dsp:sp>
    <dsp:sp modelId="{0F44AF26-24C5-4DEA-84EC-8B889D3FE520}">
      <dsp:nvSpPr>
        <dsp:cNvPr id="0" name=""/>
        <dsp:cNvSpPr/>
      </dsp:nvSpPr>
      <dsp:spPr>
        <a:xfrm>
          <a:off x="6304084" y="381"/>
          <a:ext cx="2475327" cy="148519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657 views of the “In Case You Missed It” video after the event</a:t>
          </a:r>
        </a:p>
      </dsp:txBody>
      <dsp:txXfrm>
        <a:off x="6304084" y="381"/>
        <a:ext cx="2475327" cy="1485196"/>
      </dsp:txXfrm>
    </dsp:sp>
    <dsp:sp modelId="{BF71D1BE-1CC9-425F-AEBB-4F81BF44443F}">
      <dsp:nvSpPr>
        <dsp:cNvPr id="0" name=""/>
        <dsp:cNvSpPr/>
      </dsp:nvSpPr>
      <dsp:spPr>
        <a:xfrm>
          <a:off x="2219794" y="1733110"/>
          <a:ext cx="2475327" cy="14851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40 participants in the congratulatory videos</a:t>
          </a:r>
        </a:p>
      </dsp:txBody>
      <dsp:txXfrm>
        <a:off x="2219794" y="1733110"/>
        <a:ext cx="2475327" cy="1485196"/>
      </dsp:txXfrm>
    </dsp:sp>
    <dsp:sp modelId="{8D449B39-B20D-49D3-A85C-7968087BB755}">
      <dsp:nvSpPr>
        <dsp:cNvPr id="0" name=""/>
        <dsp:cNvSpPr/>
      </dsp:nvSpPr>
      <dsp:spPr>
        <a:xfrm>
          <a:off x="4942654" y="1733110"/>
          <a:ext cx="2475327" cy="148519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25 live participants in the live-streamed ribbon cutting ceremony</a:t>
          </a:r>
        </a:p>
      </dsp:txBody>
      <dsp:txXfrm>
        <a:off x="4942654" y="1733110"/>
        <a:ext cx="2475327" cy="14851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D72C-14AC-45C9-B784-83EBCBFD4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F16C9-B79F-424D-BB34-88FE69243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3A2DED-CA89-4874-BAFD-D4086FF3D5D0}"/>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995629E0-5DB6-4CFB-AB4B-32C565A3A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89C54-E199-48AE-B204-61E21B12F013}"/>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566374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6674-6C3F-489A-9DF0-74B3D6DCA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68A257-5FE4-4B6B-8C7B-BC7A9FA43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2E877-51B1-46FD-97A4-DF40A7B2573E}"/>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98038404-501C-41A3-A5F0-C02A04548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18D73-C413-4476-85C0-F4EB2FEA29A8}"/>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79131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BB3E7-9810-4EDA-B1E7-3195D5C8FF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CFD21C-A242-4160-8DF1-806B5BB03B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3C64-E16F-43E5-B738-747F8ED4D057}"/>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3E4B6D8C-0676-4796-8120-2DC751DD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07B99-49E7-4738-B63D-C6DEC4EDF833}"/>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88829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E1C0-CFB8-41AF-8398-D0995E214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A7373-007A-4A9B-9843-26E35CC8E4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F9CC5-9B83-456F-B391-C7A0237D7189}"/>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44D88E97-DF25-4E52-9A02-2D6B5F5D9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5394A-BFEC-4848-8E35-AF4B660AA2A6}"/>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3935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8589-A7B2-460B-B2F6-12CBEC11D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8024E-C535-424E-8E05-FCE03BA45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55DF70-7ED6-40A6-83DD-E0CC050FC7F0}"/>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BB335F19-5BBC-44B4-B765-F07DB2883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EE322-E7C5-46BE-9F0B-7A3D32884BBC}"/>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28106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DC8D-4C74-4242-93EB-62170483D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C6C64-4A1D-42D6-BED4-8295C2D4E9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06BE0-86D5-4D28-90EB-161D656871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D5458D-735B-4FA3-95E5-2E2EABA6C37A}"/>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6" name="Footer Placeholder 5">
            <a:extLst>
              <a:ext uri="{FF2B5EF4-FFF2-40B4-BE49-F238E27FC236}">
                <a16:creationId xmlns:a16="http://schemas.microsoft.com/office/drawing/2014/main" id="{C972D822-F366-45E5-8914-1FBABFE15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FB39D-D0EA-49C4-BA74-699F18A89B1C}"/>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50448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B9BC-EA8C-4650-9849-924229EADA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67E804-94A9-4822-9A18-DB288115FC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2E638C-ECE8-4866-8661-94F407D419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B16E44-C831-41BE-BF34-FE0C6022D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85D23-D651-42DF-9325-E9C1895823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D9CCC9-011F-4275-8B8A-3B576EB88BAD}"/>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8" name="Footer Placeholder 7">
            <a:extLst>
              <a:ext uri="{FF2B5EF4-FFF2-40B4-BE49-F238E27FC236}">
                <a16:creationId xmlns:a16="http://schemas.microsoft.com/office/drawing/2014/main" id="{5CCA7C13-1408-45FB-BAFB-63A8DA6DF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AA8688-7E21-40CB-8199-FC4FEE749B81}"/>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269766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3808-E851-4C1E-8D26-08DBD31FC9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F37E53-171D-4317-9538-95824C11B9BC}"/>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4" name="Footer Placeholder 3">
            <a:extLst>
              <a:ext uri="{FF2B5EF4-FFF2-40B4-BE49-F238E27FC236}">
                <a16:creationId xmlns:a16="http://schemas.microsoft.com/office/drawing/2014/main" id="{921F7EEA-6FF1-4BAA-A790-BBE0C9959D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778615-D757-4D16-8644-B11DE5B4D0DF}"/>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49564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7F612-F1AA-466E-B782-56A5C48FDB6C}"/>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3" name="Footer Placeholder 2">
            <a:extLst>
              <a:ext uri="{FF2B5EF4-FFF2-40B4-BE49-F238E27FC236}">
                <a16:creationId xmlns:a16="http://schemas.microsoft.com/office/drawing/2014/main" id="{CACD55BB-0ECF-4E0B-937D-20651D3EB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0B9F6F-0D8C-4305-9520-B5538D2802F7}"/>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381175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069B-6615-467C-859D-55B9604C4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AF0CAE-2550-4C58-9114-9933AA748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9C1689-2477-4FF4-8B03-E6C993220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DD28C-B702-4E98-A437-A3D5BE9C3737}"/>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6" name="Footer Placeholder 5">
            <a:extLst>
              <a:ext uri="{FF2B5EF4-FFF2-40B4-BE49-F238E27FC236}">
                <a16:creationId xmlns:a16="http://schemas.microsoft.com/office/drawing/2014/main" id="{950CCD94-3E5A-4F79-9A44-1F7C709CB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80EF1-DA98-461A-9C55-7FAB0F7356FE}"/>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264989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D09D-5F7A-40D1-B7A3-FF5AC3A5C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9DC3F4-53FC-44C7-80D7-5CBBD5770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9514B9-8987-42E8-A7A8-FADC5EE11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2D13A-BF5D-4AC2-8130-4D726F55E8A8}"/>
              </a:ext>
            </a:extLst>
          </p:cNvPr>
          <p:cNvSpPr>
            <a:spLocks noGrp="1"/>
          </p:cNvSpPr>
          <p:nvPr>
            <p:ph type="dt" sz="half" idx="10"/>
          </p:nvPr>
        </p:nvSpPr>
        <p:spPr/>
        <p:txBody>
          <a:bodyPr/>
          <a:lstStyle/>
          <a:p>
            <a:fld id="{0AB91417-91CD-4C6A-A510-C7C6F41B8D57}" type="datetimeFigureOut">
              <a:rPr lang="en-US" smtClean="0"/>
              <a:t>6/3/2021</a:t>
            </a:fld>
            <a:endParaRPr lang="en-US"/>
          </a:p>
        </p:txBody>
      </p:sp>
      <p:sp>
        <p:nvSpPr>
          <p:cNvPr id="6" name="Footer Placeholder 5">
            <a:extLst>
              <a:ext uri="{FF2B5EF4-FFF2-40B4-BE49-F238E27FC236}">
                <a16:creationId xmlns:a16="http://schemas.microsoft.com/office/drawing/2014/main" id="{BCCA9BDE-5230-4F5F-A7B9-C75282AA0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51FA6-0D3E-4D02-A62A-B654DF137876}"/>
              </a:ext>
            </a:extLst>
          </p:cNvPr>
          <p:cNvSpPr>
            <a:spLocks noGrp="1"/>
          </p:cNvSpPr>
          <p:nvPr>
            <p:ph type="sldNum" sz="quarter" idx="12"/>
          </p:nvPr>
        </p:nvSpPr>
        <p:spPr/>
        <p:txBody>
          <a:bodyPr/>
          <a:lstStyle/>
          <a:p>
            <a:fld id="{3BB3CB46-B100-42C7-A347-E5729D3F9096}" type="slidenum">
              <a:rPr lang="en-US" smtClean="0"/>
              <a:t>‹#›</a:t>
            </a:fld>
            <a:endParaRPr lang="en-US"/>
          </a:p>
        </p:txBody>
      </p:sp>
    </p:spTree>
    <p:extLst>
      <p:ext uri="{BB962C8B-B14F-4D97-AF65-F5344CB8AC3E}">
        <p14:creationId xmlns:p14="http://schemas.microsoft.com/office/powerpoint/2010/main" val="134174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1A3CC2-C90C-443B-B3BF-8A017F2B5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B02C5-F69D-407E-93B7-EAFFF2BE4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729B1-241B-49DC-880E-0FA58B24D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91417-91CD-4C6A-A510-C7C6F41B8D57}" type="datetimeFigureOut">
              <a:rPr lang="en-US" smtClean="0"/>
              <a:t>6/3/2021</a:t>
            </a:fld>
            <a:endParaRPr lang="en-US"/>
          </a:p>
        </p:txBody>
      </p:sp>
      <p:sp>
        <p:nvSpPr>
          <p:cNvPr id="5" name="Footer Placeholder 4">
            <a:extLst>
              <a:ext uri="{FF2B5EF4-FFF2-40B4-BE49-F238E27FC236}">
                <a16:creationId xmlns:a16="http://schemas.microsoft.com/office/drawing/2014/main" id="{5D376AFB-6126-49F9-97AF-AD988635B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134DE8-738E-4011-AA85-FFC5DEA88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3CB46-B100-42C7-A347-E5729D3F9096}" type="slidenum">
              <a:rPr lang="en-US" smtClean="0"/>
              <a:t>‹#›</a:t>
            </a:fld>
            <a:endParaRPr lang="en-US"/>
          </a:p>
        </p:txBody>
      </p:sp>
    </p:spTree>
    <p:extLst>
      <p:ext uri="{BB962C8B-B14F-4D97-AF65-F5344CB8AC3E}">
        <p14:creationId xmlns:p14="http://schemas.microsoft.com/office/powerpoint/2010/main" val="229718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QYGYSvW5qE&amp;t=16s" TargetMode="External"/><Relationship Id="rId2" Type="http://schemas.openxmlformats.org/officeDocument/2006/relationships/hyperlink" Target="https://www.youtube.com/watch?v=I4NwC8j7jpg&amp;t=1428s" TargetMode="External"/><Relationship Id="rId1" Type="http://schemas.openxmlformats.org/officeDocument/2006/relationships/slideLayout" Target="../slideLayouts/slideLayout2.xml"/><Relationship Id="rId4" Type="http://schemas.openxmlformats.org/officeDocument/2006/relationships/hyperlink" Target="https://www.porteverglades.net/articles/post/port-everglades-commissions-new-super-sized-crane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orteverglades.net/articles/post/new-super-sized-cranes-coming-to-port-everglades/" TargetMode="External"/><Relationship Id="rId2" Type="http://schemas.openxmlformats.org/officeDocument/2006/relationships/hyperlink" Target="https://www.porteverglades.net/articles/post/port-everglades-to-purchase-three-super-post-panamax-container-gantry-cranes/" TargetMode="External"/><Relationship Id="rId1" Type="http://schemas.openxmlformats.org/officeDocument/2006/relationships/slideLayout" Target="../slideLayouts/slideLayout2.xml"/><Relationship Id="rId6" Type="http://schemas.openxmlformats.org/officeDocument/2006/relationships/hyperlink" Target="https://www.porteverglades.net/articles/post/port-everglades-commissions-new-super-sized-cranes/" TargetMode="External"/><Relationship Id="rId5" Type="http://schemas.openxmlformats.org/officeDocument/2006/relationships/hyperlink" Target="https://www.porteverglades.net/articles/post/worlds-largest-low-profile-ship-to-shore-cranes-arrive-at-port-everglades/" TargetMode="External"/><Relationship Id="rId4" Type="http://schemas.openxmlformats.org/officeDocument/2006/relationships/hyperlink" Target="https://www.porteverglades.net/articles/post/port-everglades-inspects-new-super-post-panamax-cran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sets.simpleviewinc.com/simpleview/image/upload/v1/clients/porteverglades/Aqua_Recording_Tips_47170fdf-8cc9-4029-925b-7c2a6b470f6e.pdf?guid=271e8250-45f7-4293-bba0-0093baf6bc8d&amp;preview=true" TargetMode="External"/><Relationship Id="rId2" Type="http://schemas.openxmlformats.org/officeDocument/2006/relationships/hyperlink" Target="https://aquamarketing-my.sharepoint.com/:f:/g/personal/aime_welcometoaqua_com/Ev8jp3hD8t5Mp9To8pPinG4B_PUJpEUVw6PWxGiPtJ-4TA?e=fiGrgT" TargetMode="External"/><Relationship Id="rId1" Type="http://schemas.openxmlformats.org/officeDocument/2006/relationships/slideLayout" Target="../slideLayouts/slideLayout2.xml"/><Relationship Id="rId4" Type="http://schemas.openxmlformats.org/officeDocument/2006/relationships/hyperlink" Target="https://www.porteverglades.net/articles/post/worlds-largest-low-profile-ship-to-shore-cranes-arrive-at-port-everglad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B496B-3A81-4A68-B181-56A4711DD2BE}"/>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0543DAC-204D-47E7-947F-F9E5F4FA17B9}"/>
              </a:ext>
            </a:extLst>
          </p:cNvPr>
          <p:cNvSpPr>
            <a:spLocks noGrp="1"/>
          </p:cNvSpPr>
          <p:nvPr>
            <p:ph type="ctrTitle"/>
          </p:nvPr>
        </p:nvSpPr>
        <p:spPr>
          <a:xfrm>
            <a:off x="8022021" y="3231931"/>
            <a:ext cx="3852041" cy="1834056"/>
          </a:xfrm>
        </p:spPr>
        <p:txBody>
          <a:bodyPr>
            <a:normAutofit/>
          </a:bodyPr>
          <a:lstStyle/>
          <a:p>
            <a:r>
              <a:rPr lang="en-US" sz="4000" dirty="0">
                <a:solidFill>
                  <a:schemeClr val="accent1">
                    <a:lumMod val="75000"/>
                  </a:schemeClr>
                </a:solidFill>
              </a:rPr>
              <a:t>Port Everglades Crane Commissioning</a:t>
            </a:r>
          </a:p>
        </p:txBody>
      </p:sp>
      <p:sp>
        <p:nvSpPr>
          <p:cNvPr id="3" name="Subtitle 2">
            <a:extLst>
              <a:ext uri="{FF2B5EF4-FFF2-40B4-BE49-F238E27FC236}">
                <a16:creationId xmlns:a16="http://schemas.microsoft.com/office/drawing/2014/main" id="{54C12CF4-2AC5-45E7-91ED-B83D4C65F1C6}"/>
              </a:ext>
            </a:extLst>
          </p:cNvPr>
          <p:cNvSpPr>
            <a:spLocks noGrp="1"/>
          </p:cNvSpPr>
          <p:nvPr>
            <p:ph type="subTitle" idx="1"/>
          </p:nvPr>
        </p:nvSpPr>
        <p:spPr>
          <a:xfrm>
            <a:off x="7782910" y="5242675"/>
            <a:ext cx="4330262" cy="683284"/>
          </a:xfrm>
        </p:spPr>
        <p:txBody>
          <a:bodyPr>
            <a:normAutofit fontScale="92500" lnSpcReduction="20000"/>
          </a:bodyPr>
          <a:lstStyle/>
          <a:p>
            <a:r>
              <a:rPr lang="en-US" sz="2000" dirty="0">
                <a:solidFill>
                  <a:schemeClr val="accent1">
                    <a:lumMod val="75000"/>
                  </a:schemeClr>
                </a:solidFill>
              </a:rPr>
              <a:t>Entry Classification: Special Event</a:t>
            </a:r>
          </a:p>
          <a:p>
            <a:r>
              <a:rPr lang="en-US" sz="2000" dirty="0">
                <a:solidFill>
                  <a:schemeClr val="accent1">
                    <a:lumMod val="75000"/>
                  </a:schemeClr>
                </a:solidFill>
              </a:rPr>
              <a:t>Category 3</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240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33988-3827-4469-AE5E-5EA4507713DC}"/>
              </a:ext>
            </a:extLst>
          </p:cNvPr>
          <p:cNvSpPr>
            <a:spLocks noGrp="1"/>
          </p:cNvSpPr>
          <p:nvPr>
            <p:ph type="title"/>
          </p:nvPr>
        </p:nvSpPr>
        <p:spPr/>
        <p:txBody>
          <a:bodyPr/>
          <a:lstStyle/>
          <a:p>
            <a:r>
              <a:rPr lang="en-US" dirty="0"/>
              <a:t>Strategies &amp; Outputs</a:t>
            </a:r>
          </a:p>
        </p:txBody>
      </p:sp>
      <p:sp>
        <p:nvSpPr>
          <p:cNvPr id="5" name="Content Placeholder 4">
            <a:extLst>
              <a:ext uri="{FF2B5EF4-FFF2-40B4-BE49-F238E27FC236}">
                <a16:creationId xmlns:a16="http://schemas.microsoft.com/office/drawing/2014/main" id="{954EDF27-D2F6-47BF-ABC1-893764CC0D0F}"/>
              </a:ext>
            </a:extLst>
          </p:cNvPr>
          <p:cNvSpPr>
            <a:spLocks noGrp="1"/>
          </p:cNvSpPr>
          <p:nvPr>
            <p:ph sz="half" idx="1"/>
          </p:nvPr>
        </p:nvSpPr>
        <p:spPr/>
        <p:txBody>
          <a:bodyPr/>
          <a:lstStyle/>
          <a:p>
            <a:pPr marL="0" indent="0">
              <a:buNone/>
            </a:pPr>
            <a:r>
              <a:rPr lang="en-US" sz="2000" dirty="0"/>
              <a:t>Save the Date emails were distributed prior to the actual invitation distribution.</a:t>
            </a:r>
          </a:p>
          <a:p>
            <a:endParaRPr lang="en-US" dirty="0"/>
          </a:p>
        </p:txBody>
      </p:sp>
      <p:sp>
        <p:nvSpPr>
          <p:cNvPr id="6" name="Content Placeholder 5">
            <a:extLst>
              <a:ext uri="{FF2B5EF4-FFF2-40B4-BE49-F238E27FC236}">
                <a16:creationId xmlns:a16="http://schemas.microsoft.com/office/drawing/2014/main" id="{8C76AB65-271F-4F91-822A-2C17AEE90134}"/>
              </a:ext>
            </a:extLst>
          </p:cNvPr>
          <p:cNvSpPr>
            <a:spLocks noGrp="1"/>
          </p:cNvSpPr>
          <p:nvPr>
            <p:ph sz="half" idx="2"/>
          </p:nvPr>
        </p:nvSpPr>
        <p:spPr/>
        <p:txBody>
          <a:bodyPr/>
          <a:lstStyle/>
          <a:p>
            <a:pPr marL="0" indent="0">
              <a:buNone/>
            </a:pPr>
            <a:r>
              <a:rPr lang="en-US" sz="2000" dirty="0"/>
              <a:t>The invitation with the link to the live ceremony was distributed repeatedly for two weeks prior to the event. It was also posted on Facebook, Twitter, LinkedIn and Instagram.</a:t>
            </a:r>
          </a:p>
          <a:p>
            <a:pPr marL="0" indent="0">
              <a:buNone/>
            </a:pPr>
            <a:endParaRPr lang="en-US" dirty="0"/>
          </a:p>
        </p:txBody>
      </p:sp>
      <p:pic>
        <p:nvPicPr>
          <p:cNvPr id="7" name="Picture 6">
            <a:extLst>
              <a:ext uri="{FF2B5EF4-FFF2-40B4-BE49-F238E27FC236}">
                <a16:creationId xmlns:a16="http://schemas.microsoft.com/office/drawing/2014/main" id="{3D7069B6-2579-4295-B8DF-7E8B94C81598}"/>
              </a:ext>
            </a:extLst>
          </p:cNvPr>
          <p:cNvPicPr>
            <a:picLocks noChangeAspect="1"/>
          </p:cNvPicPr>
          <p:nvPr/>
        </p:nvPicPr>
        <p:blipFill>
          <a:blip r:embed="rId2"/>
          <a:stretch>
            <a:fillRect/>
          </a:stretch>
        </p:blipFill>
        <p:spPr>
          <a:xfrm>
            <a:off x="1127379" y="3237654"/>
            <a:ext cx="4603242" cy="2591625"/>
          </a:xfrm>
          <a:prstGeom prst="rect">
            <a:avLst/>
          </a:prstGeom>
        </p:spPr>
      </p:pic>
      <p:pic>
        <p:nvPicPr>
          <p:cNvPr id="8" name="Picture 7">
            <a:extLst>
              <a:ext uri="{FF2B5EF4-FFF2-40B4-BE49-F238E27FC236}">
                <a16:creationId xmlns:a16="http://schemas.microsoft.com/office/drawing/2014/main" id="{D034E180-E630-45B5-B840-37990C676491}"/>
              </a:ext>
            </a:extLst>
          </p:cNvPr>
          <p:cNvPicPr>
            <a:picLocks noChangeAspect="1"/>
          </p:cNvPicPr>
          <p:nvPr/>
        </p:nvPicPr>
        <p:blipFill>
          <a:blip r:embed="rId3"/>
          <a:stretch>
            <a:fillRect/>
          </a:stretch>
        </p:blipFill>
        <p:spPr>
          <a:xfrm>
            <a:off x="6453189" y="3237654"/>
            <a:ext cx="4611432" cy="2591625"/>
          </a:xfrm>
          <a:prstGeom prst="rect">
            <a:avLst/>
          </a:prstGeom>
        </p:spPr>
      </p:pic>
      <p:pic>
        <p:nvPicPr>
          <p:cNvPr id="3" name="Picture 2">
            <a:extLst>
              <a:ext uri="{FF2B5EF4-FFF2-40B4-BE49-F238E27FC236}">
                <a16:creationId xmlns:a16="http://schemas.microsoft.com/office/drawing/2014/main" id="{7AC038C7-AE62-4360-A981-517153A74B88}"/>
              </a:ext>
            </a:extLst>
          </p:cNvPr>
          <p:cNvPicPr>
            <a:picLocks noChangeAspect="1"/>
          </p:cNvPicPr>
          <p:nvPr/>
        </p:nvPicPr>
        <p:blipFill>
          <a:blip r:embed="rId4"/>
          <a:stretch>
            <a:fillRect/>
          </a:stretch>
        </p:blipFill>
        <p:spPr>
          <a:xfrm>
            <a:off x="0" y="0"/>
            <a:ext cx="12192000" cy="1620575"/>
          </a:xfrm>
          <a:prstGeom prst="rect">
            <a:avLst/>
          </a:prstGeom>
        </p:spPr>
      </p:pic>
    </p:spTree>
    <p:extLst>
      <p:ext uri="{BB962C8B-B14F-4D97-AF65-F5344CB8AC3E}">
        <p14:creationId xmlns:p14="http://schemas.microsoft.com/office/powerpoint/2010/main" val="116768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04367-E0DE-4C93-BC27-7D1DD5D9DB2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Strategies and Outputs</a:t>
            </a:r>
          </a:p>
        </p:txBody>
      </p:sp>
      <p:sp>
        <p:nvSpPr>
          <p:cNvPr id="3" name="Content Placeholder 2">
            <a:extLst>
              <a:ext uri="{FF2B5EF4-FFF2-40B4-BE49-F238E27FC236}">
                <a16:creationId xmlns:a16="http://schemas.microsoft.com/office/drawing/2014/main" id="{B23E83CB-0AC9-41CD-B831-46EF7DA76ABC}"/>
              </a:ext>
            </a:extLst>
          </p:cNvPr>
          <p:cNvSpPr>
            <a:spLocks noGrp="1"/>
          </p:cNvSpPr>
          <p:nvPr>
            <p:ph idx="1"/>
          </p:nvPr>
        </p:nvSpPr>
        <p:spPr>
          <a:xfrm>
            <a:off x="1371599" y="2030136"/>
            <a:ext cx="9724031" cy="4533326"/>
          </a:xfrm>
        </p:spPr>
        <p:txBody>
          <a:bodyPr anchor="ctr">
            <a:normAutofit lnSpcReduction="10000"/>
          </a:bodyPr>
          <a:lstStyle/>
          <a:p>
            <a:pPr marL="0" indent="0">
              <a:buNone/>
            </a:pPr>
            <a:r>
              <a:rPr lang="en-US" sz="1700" dirty="0"/>
              <a:t>A cross-section of key stakeholders were invited to participate in the live ceremony. Representatives in attendance included:</a:t>
            </a:r>
          </a:p>
          <a:p>
            <a:pPr marL="0" indent="0">
              <a:buNone/>
            </a:pPr>
            <a:r>
              <a:rPr lang="en-US" sz="1700" dirty="0"/>
              <a:t>•    Broward County Commission (6 out of 9 Commissioners)</a:t>
            </a:r>
          </a:p>
          <a:p>
            <a:pPr marL="0" indent="0">
              <a:buNone/>
            </a:pPr>
            <a:r>
              <a:rPr lang="en-US" sz="1700" dirty="0"/>
              <a:t>•    Florida Department of Transportation, which helped fund the new cranes</a:t>
            </a:r>
          </a:p>
          <a:p>
            <a:pPr marL="0" indent="0">
              <a:buNone/>
            </a:pPr>
            <a:r>
              <a:rPr lang="en-US" sz="1700" dirty="0"/>
              <a:t>•    Mayor of the City of Hollywood, where the cranes are located</a:t>
            </a:r>
          </a:p>
          <a:p>
            <a:pPr marL="91440" indent="0">
              <a:lnSpc>
                <a:spcPct val="110000"/>
              </a:lnSpc>
              <a:buNone/>
            </a:pPr>
            <a:r>
              <a:rPr lang="en-US" sz="1700" dirty="0"/>
              <a:t>•    Container terminal operators Crowley, Florida International Terminals, Port Everglades Terminals LLC, and Sun Terminals (King Ocean)</a:t>
            </a:r>
          </a:p>
          <a:p>
            <a:pPr marL="0" indent="0">
              <a:buNone/>
            </a:pPr>
            <a:r>
              <a:rPr lang="en-US" sz="1700" dirty="0"/>
              <a:t>•    Labor representatives</a:t>
            </a:r>
          </a:p>
          <a:p>
            <a:pPr marL="0" indent="0">
              <a:buNone/>
            </a:pPr>
            <a:r>
              <a:rPr lang="en-US" sz="1700" dirty="0"/>
              <a:t>•    U. S. Coast Guard</a:t>
            </a:r>
          </a:p>
          <a:p>
            <a:pPr marL="0" indent="0">
              <a:buNone/>
            </a:pPr>
            <a:r>
              <a:rPr lang="en-US" sz="1700" dirty="0"/>
              <a:t>•    U.S. Customs and Border Protection</a:t>
            </a:r>
          </a:p>
          <a:p>
            <a:pPr marL="0" indent="0">
              <a:buNone/>
            </a:pPr>
            <a:r>
              <a:rPr lang="en-US" sz="1700" dirty="0"/>
              <a:t>•    Port Everglades Association</a:t>
            </a:r>
          </a:p>
          <a:p>
            <a:pPr marL="0" indent="0">
              <a:buNone/>
            </a:pPr>
            <a:r>
              <a:rPr lang="en-US" sz="1700" dirty="0"/>
              <a:t>•    Greater Fort Lauderdale Alliance</a:t>
            </a:r>
          </a:p>
          <a:p>
            <a:pPr marL="0" indent="0">
              <a:buNone/>
            </a:pPr>
            <a:r>
              <a:rPr lang="en-US" sz="1700" dirty="0"/>
              <a:t>•    Port Everglades Action Team</a:t>
            </a:r>
          </a:p>
          <a:p>
            <a:pPr marL="0" indent="0">
              <a:buNone/>
            </a:pPr>
            <a:r>
              <a:rPr lang="en-US" sz="1700" dirty="0"/>
              <a:t>•    ZPMC (crane manufacturer),  </a:t>
            </a:r>
            <a:r>
              <a:rPr lang="en-US" sz="1700" dirty="0" err="1"/>
              <a:t>Liftech</a:t>
            </a:r>
            <a:r>
              <a:rPr lang="en-US" sz="1700" dirty="0"/>
              <a:t> (crane installer), GFC (crane operator/maintenance) </a:t>
            </a:r>
          </a:p>
          <a:p>
            <a:pPr marL="0" indent="0">
              <a:buNone/>
            </a:pPr>
            <a:endParaRPr lang="en-US" sz="1000" dirty="0"/>
          </a:p>
        </p:txBody>
      </p:sp>
    </p:spTree>
    <p:extLst>
      <p:ext uri="{BB962C8B-B14F-4D97-AF65-F5344CB8AC3E}">
        <p14:creationId xmlns:p14="http://schemas.microsoft.com/office/powerpoint/2010/main" val="177792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le 17">
            <a:extLst>
              <a:ext uri="{FF2B5EF4-FFF2-40B4-BE49-F238E27FC236}">
                <a16:creationId xmlns:a16="http://schemas.microsoft.com/office/drawing/2014/main" id="{BC6A0EED-1D90-4FB9-A87B-E47602E1567C}"/>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Crane Commissioning</a:t>
            </a:r>
          </a:p>
        </p:txBody>
      </p:sp>
      <p:pic>
        <p:nvPicPr>
          <p:cNvPr id="13" name="Picture 12" descr="A picture containing outdoor, person, sky, holding&#10;&#10;Description automatically generated">
            <a:extLst>
              <a:ext uri="{FF2B5EF4-FFF2-40B4-BE49-F238E27FC236}">
                <a16:creationId xmlns:a16="http://schemas.microsoft.com/office/drawing/2014/main" id="{0DBBB832-8B22-4E77-BF7B-48D6B66AF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22" y="321732"/>
            <a:ext cx="2744308" cy="4111323"/>
          </a:xfrm>
          <a:prstGeom prst="rect">
            <a:avLst/>
          </a:prstGeom>
        </p:spPr>
      </p:pic>
      <p:pic>
        <p:nvPicPr>
          <p:cNvPr id="5" name="Content Placeholder 4" descr="A picture containing outdoor, power shovel&#10;&#10;Description automatically generated">
            <a:extLst>
              <a:ext uri="{FF2B5EF4-FFF2-40B4-BE49-F238E27FC236}">
                <a16:creationId xmlns:a16="http://schemas.microsoft.com/office/drawing/2014/main" id="{4AAB846A-40FD-48F3-A6B8-3BD27DC176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679" b="11089"/>
          <a:stretch/>
        </p:blipFill>
        <p:spPr>
          <a:xfrm>
            <a:off x="4240029" y="321734"/>
            <a:ext cx="3707430" cy="2010551"/>
          </a:xfrm>
          <a:prstGeom prst="rect">
            <a:avLst/>
          </a:prstGeom>
        </p:spPr>
      </p:pic>
      <p:pic>
        <p:nvPicPr>
          <p:cNvPr id="11" name="Picture 10" descr="A picture containing outdoor, person, sky, road&#10;&#10;Description automatically generated">
            <a:extLst>
              <a:ext uri="{FF2B5EF4-FFF2-40B4-BE49-F238E27FC236}">
                <a16:creationId xmlns:a16="http://schemas.microsoft.com/office/drawing/2014/main" id="{D80C8DB6-BC2A-4A5B-835D-2FCF5041A42D}"/>
              </a:ext>
            </a:extLst>
          </p:cNvPr>
          <p:cNvPicPr>
            <a:picLocks noChangeAspect="1"/>
          </p:cNvPicPr>
          <p:nvPr/>
        </p:nvPicPr>
        <p:blipFill rotWithShape="1">
          <a:blip r:embed="rId4">
            <a:extLst>
              <a:ext uri="{28A0092B-C50C-407E-A947-70E740481C1C}">
                <a14:useLocalDpi xmlns:a14="http://schemas.microsoft.com/office/drawing/2010/main" val="0"/>
              </a:ext>
            </a:extLst>
          </a:blip>
          <a:srcRect l="5667" r="12457"/>
          <a:stretch/>
        </p:blipFill>
        <p:spPr>
          <a:xfrm>
            <a:off x="4852487" y="2422097"/>
            <a:ext cx="2470145" cy="2013804"/>
          </a:xfrm>
          <a:prstGeom prst="rect">
            <a:avLst/>
          </a:prstGeom>
        </p:spPr>
      </p:pic>
      <p:pic>
        <p:nvPicPr>
          <p:cNvPr id="9" name="Picture 8" descr="A group of men in suits&#10;&#10;Description automatically generated with low confidence">
            <a:extLst>
              <a:ext uri="{FF2B5EF4-FFF2-40B4-BE49-F238E27FC236}">
                <a16:creationId xmlns:a16="http://schemas.microsoft.com/office/drawing/2014/main" id="{8D20A8EB-85C5-4D2E-A7D0-7343FBA4E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176" y="1048099"/>
            <a:ext cx="3797984" cy="2658588"/>
          </a:xfrm>
          <a:prstGeom prst="rect">
            <a:avLst/>
          </a:prstGeom>
        </p:spPr>
      </p:pic>
      <p:cxnSp>
        <p:nvCxnSpPr>
          <p:cNvPr id="25" name="Straight Connector 2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walking on a street&#10;&#10;Description automatically generated with medium confidence">
            <a:extLst>
              <a:ext uri="{FF2B5EF4-FFF2-40B4-BE49-F238E27FC236}">
                <a16:creationId xmlns:a16="http://schemas.microsoft.com/office/drawing/2014/main" id="{3B28C5C0-6E72-43C6-AA9E-E53E227D36CB}"/>
              </a:ext>
            </a:extLst>
          </p:cNvPr>
          <p:cNvPicPr>
            <a:picLocks noChangeAspect="1"/>
          </p:cNvPicPr>
          <p:nvPr/>
        </p:nvPicPr>
        <p:blipFill rotWithShape="1">
          <a:blip r:embed="rId6">
            <a:extLst>
              <a:ext uri="{28A0092B-C50C-407E-A947-70E740481C1C}">
                <a14:useLocalDpi xmlns:a14="http://schemas.microsoft.com/office/drawing/2010/main" val="0"/>
              </a:ext>
            </a:extLst>
          </a:blip>
          <a:srcRect l="-7596" r="9442"/>
          <a:stretch/>
        </p:blipFill>
        <p:spPr>
          <a:xfrm>
            <a:off x="726991" y="4525715"/>
            <a:ext cx="2956457" cy="2010551"/>
          </a:xfrm>
          <a:prstGeom prst="rect">
            <a:avLst/>
          </a:prstGeom>
        </p:spPr>
      </p:pic>
    </p:spTree>
    <p:extLst>
      <p:ext uri="{BB962C8B-B14F-4D97-AF65-F5344CB8AC3E}">
        <p14:creationId xmlns:p14="http://schemas.microsoft.com/office/powerpoint/2010/main" val="188518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C9479-18DD-4DD0-9DF3-1FFD9706BD4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7941E0E-9E4E-4673-BA2B-5C24939D5F8C}"/>
              </a:ext>
            </a:extLst>
          </p:cNvPr>
          <p:cNvPicPr>
            <a:picLocks noGrp="1" noChangeAspect="1"/>
          </p:cNvPicPr>
          <p:nvPr>
            <p:ph idx="1"/>
          </p:nvPr>
        </p:nvPicPr>
        <p:blipFill>
          <a:blip r:embed="rId2"/>
          <a:stretch>
            <a:fillRect/>
          </a:stretch>
        </p:blipFill>
        <p:spPr>
          <a:xfrm>
            <a:off x="223036" y="365125"/>
            <a:ext cx="4287907" cy="3030442"/>
          </a:xfrm>
        </p:spPr>
      </p:pic>
      <p:pic>
        <p:nvPicPr>
          <p:cNvPr id="7" name="Picture 6">
            <a:extLst>
              <a:ext uri="{FF2B5EF4-FFF2-40B4-BE49-F238E27FC236}">
                <a16:creationId xmlns:a16="http://schemas.microsoft.com/office/drawing/2014/main" id="{E2B3F0EE-7A52-4CB3-99AA-4CC285991D24}"/>
              </a:ext>
            </a:extLst>
          </p:cNvPr>
          <p:cNvPicPr>
            <a:picLocks noChangeAspect="1"/>
          </p:cNvPicPr>
          <p:nvPr/>
        </p:nvPicPr>
        <p:blipFill>
          <a:blip r:embed="rId3"/>
          <a:stretch>
            <a:fillRect/>
          </a:stretch>
        </p:blipFill>
        <p:spPr>
          <a:xfrm>
            <a:off x="8712505" y="138663"/>
            <a:ext cx="2985526" cy="3696366"/>
          </a:xfrm>
          <a:prstGeom prst="rect">
            <a:avLst/>
          </a:prstGeom>
        </p:spPr>
      </p:pic>
      <p:pic>
        <p:nvPicPr>
          <p:cNvPr id="9" name="Picture 8">
            <a:extLst>
              <a:ext uri="{FF2B5EF4-FFF2-40B4-BE49-F238E27FC236}">
                <a16:creationId xmlns:a16="http://schemas.microsoft.com/office/drawing/2014/main" id="{A4B28C98-1974-470D-B48D-9BA41DBC167F}"/>
              </a:ext>
            </a:extLst>
          </p:cNvPr>
          <p:cNvPicPr>
            <a:picLocks noChangeAspect="1"/>
          </p:cNvPicPr>
          <p:nvPr/>
        </p:nvPicPr>
        <p:blipFill>
          <a:blip r:embed="rId4"/>
          <a:stretch>
            <a:fillRect/>
          </a:stretch>
        </p:blipFill>
        <p:spPr>
          <a:xfrm>
            <a:off x="5104153" y="277324"/>
            <a:ext cx="3110131" cy="3696366"/>
          </a:xfrm>
          <a:prstGeom prst="rect">
            <a:avLst/>
          </a:prstGeom>
        </p:spPr>
      </p:pic>
      <p:pic>
        <p:nvPicPr>
          <p:cNvPr id="11" name="Picture 10">
            <a:extLst>
              <a:ext uri="{FF2B5EF4-FFF2-40B4-BE49-F238E27FC236}">
                <a16:creationId xmlns:a16="http://schemas.microsoft.com/office/drawing/2014/main" id="{11C2773D-50B1-46F3-8859-BA3CB4167147}"/>
              </a:ext>
            </a:extLst>
          </p:cNvPr>
          <p:cNvPicPr>
            <a:picLocks noChangeAspect="1"/>
          </p:cNvPicPr>
          <p:nvPr/>
        </p:nvPicPr>
        <p:blipFill>
          <a:blip r:embed="rId5"/>
          <a:stretch>
            <a:fillRect/>
          </a:stretch>
        </p:blipFill>
        <p:spPr>
          <a:xfrm>
            <a:off x="493969" y="3483369"/>
            <a:ext cx="2805073" cy="3374631"/>
          </a:xfrm>
          <a:prstGeom prst="rect">
            <a:avLst/>
          </a:prstGeom>
        </p:spPr>
      </p:pic>
      <p:pic>
        <p:nvPicPr>
          <p:cNvPr id="13" name="Picture 12">
            <a:extLst>
              <a:ext uri="{FF2B5EF4-FFF2-40B4-BE49-F238E27FC236}">
                <a16:creationId xmlns:a16="http://schemas.microsoft.com/office/drawing/2014/main" id="{502664BB-5E61-4CE6-BB2A-D6D4D3DEF4F8}"/>
              </a:ext>
            </a:extLst>
          </p:cNvPr>
          <p:cNvPicPr>
            <a:picLocks noChangeAspect="1"/>
          </p:cNvPicPr>
          <p:nvPr/>
        </p:nvPicPr>
        <p:blipFill>
          <a:blip r:embed="rId6"/>
          <a:stretch>
            <a:fillRect/>
          </a:stretch>
        </p:blipFill>
        <p:spPr>
          <a:xfrm>
            <a:off x="10205156" y="3689176"/>
            <a:ext cx="1696891" cy="3140071"/>
          </a:xfrm>
          <a:prstGeom prst="rect">
            <a:avLst/>
          </a:prstGeom>
        </p:spPr>
      </p:pic>
      <p:pic>
        <p:nvPicPr>
          <p:cNvPr id="15" name="Picture 14">
            <a:extLst>
              <a:ext uri="{FF2B5EF4-FFF2-40B4-BE49-F238E27FC236}">
                <a16:creationId xmlns:a16="http://schemas.microsoft.com/office/drawing/2014/main" id="{4418F972-0A07-4938-8CD6-8891F052BCAB}"/>
              </a:ext>
            </a:extLst>
          </p:cNvPr>
          <p:cNvPicPr>
            <a:picLocks noChangeAspect="1"/>
          </p:cNvPicPr>
          <p:nvPr/>
        </p:nvPicPr>
        <p:blipFill>
          <a:blip r:embed="rId7"/>
          <a:stretch>
            <a:fillRect/>
          </a:stretch>
        </p:blipFill>
        <p:spPr>
          <a:xfrm>
            <a:off x="7034427" y="3973690"/>
            <a:ext cx="2857935" cy="2792586"/>
          </a:xfrm>
          <a:prstGeom prst="rect">
            <a:avLst/>
          </a:prstGeom>
        </p:spPr>
      </p:pic>
      <p:pic>
        <p:nvPicPr>
          <p:cNvPr id="17" name="Picture 16">
            <a:extLst>
              <a:ext uri="{FF2B5EF4-FFF2-40B4-BE49-F238E27FC236}">
                <a16:creationId xmlns:a16="http://schemas.microsoft.com/office/drawing/2014/main" id="{79B5CAD2-D2CB-4F11-9D79-8E2A99AC6F20}"/>
              </a:ext>
            </a:extLst>
          </p:cNvPr>
          <p:cNvPicPr>
            <a:picLocks noChangeAspect="1"/>
          </p:cNvPicPr>
          <p:nvPr/>
        </p:nvPicPr>
        <p:blipFill>
          <a:blip r:embed="rId8"/>
          <a:stretch>
            <a:fillRect/>
          </a:stretch>
        </p:blipFill>
        <p:spPr>
          <a:xfrm>
            <a:off x="3557113" y="3750531"/>
            <a:ext cx="2749986" cy="2657848"/>
          </a:xfrm>
          <a:prstGeom prst="rect">
            <a:avLst/>
          </a:prstGeom>
        </p:spPr>
      </p:pic>
    </p:spTree>
    <p:extLst>
      <p:ext uri="{BB962C8B-B14F-4D97-AF65-F5344CB8AC3E}">
        <p14:creationId xmlns:p14="http://schemas.microsoft.com/office/powerpoint/2010/main" val="188035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9B500-93C6-46B3-912D-26FAC7EC637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Strategies &amp; Outputs</a:t>
            </a:r>
          </a:p>
        </p:txBody>
      </p:sp>
      <p:sp>
        <p:nvSpPr>
          <p:cNvPr id="3" name="Content Placeholder 2">
            <a:extLst>
              <a:ext uri="{FF2B5EF4-FFF2-40B4-BE49-F238E27FC236}">
                <a16:creationId xmlns:a16="http://schemas.microsoft.com/office/drawing/2014/main" id="{8AEB823E-CA17-4A77-B744-374EB21D7057}"/>
              </a:ext>
            </a:extLst>
          </p:cNvPr>
          <p:cNvSpPr>
            <a:spLocks noGrp="1"/>
          </p:cNvSpPr>
          <p:nvPr>
            <p:ph idx="1"/>
          </p:nvPr>
        </p:nvSpPr>
        <p:spPr>
          <a:xfrm>
            <a:off x="1371599" y="2318197"/>
            <a:ext cx="9724031" cy="3683358"/>
          </a:xfrm>
        </p:spPr>
        <p:txBody>
          <a:bodyPr anchor="ctr">
            <a:normAutofit/>
          </a:bodyPr>
          <a:lstStyle/>
          <a:p>
            <a:r>
              <a:rPr lang="en-US" sz="2000" dirty="0"/>
              <a:t>Link to live-streamed event </a:t>
            </a:r>
            <a:r>
              <a:rPr lang="en-US" sz="2000" dirty="0">
                <a:hlinkClick r:id="rId2"/>
              </a:rPr>
              <a:t>https://www.youtube.com/watch?v=I4NwC8j7jpg&amp;t=1428s</a:t>
            </a:r>
            <a:endParaRPr lang="en-US" sz="2000" dirty="0"/>
          </a:p>
          <a:p>
            <a:pPr marL="0" indent="0">
              <a:buNone/>
            </a:pPr>
            <a:endParaRPr lang="en-US" sz="2000" dirty="0"/>
          </a:p>
          <a:p>
            <a:r>
              <a:rPr lang="en-US" sz="2000" dirty="0"/>
              <a:t>Link to “In Case You Missed It” video. The link was sent directly to key stakeholders via a Constant Contact invitation and posted on social media following the event, once the video was edited.   </a:t>
            </a:r>
            <a:r>
              <a:rPr lang="en-US" sz="2000" dirty="0">
                <a:hlinkClick r:id="rId3"/>
              </a:rPr>
              <a:t>https://www.youtube.com/watch?v=rQYGYSvW5qE&amp;t=16s</a:t>
            </a:r>
            <a:endParaRPr lang="en-US" sz="2000" dirty="0"/>
          </a:p>
          <a:p>
            <a:pPr marL="0" indent="0">
              <a:buNone/>
            </a:pPr>
            <a:endParaRPr lang="en-US" sz="2000" dirty="0"/>
          </a:p>
          <a:p>
            <a:r>
              <a:rPr lang="en-US" sz="2000" dirty="0"/>
              <a:t>Link to press release </a:t>
            </a:r>
            <a:r>
              <a:rPr lang="en-US" sz="2000" dirty="0">
                <a:hlinkClick r:id="rId4"/>
              </a:rPr>
              <a:t>https://www.porteverglades.net/articles/post/port-everglades-commissions-new-super-sized-cranes/</a:t>
            </a:r>
            <a:endParaRPr lang="en-US" sz="2000" dirty="0"/>
          </a:p>
          <a:p>
            <a:endParaRPr lang="en-US" sz="2000" dirty="0"/>
          </a:p>
          <a:p>
            <a:endParaRPr lang="en-US" sz="2000" dirty="0"/>
          </a:p>
        </p:txBody>
      </p:sp>
    </p:spTree>
    <p:extLst>
      <p:ext uri="{BB962C8B-B14F-4D97-AF65-F5344CB8AC3E}">
        <p14:creationId xmlns:p14="http://schemas.microsoft.com/office/powerpoint/2010/main" val="77759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1B313-0053-42EA-9467-28C1431619D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Costs</a:t>
            </a:r>
          </a:p>
        </p:txBody>
      </p:sp>
      <p:sp>
        <p:nvSpPr>
          <p:cNvPr id="3" name="Content Placeholder 2">
            <a:extLst>
              <a:ext uri="{FF2B5EF4-FFF2-40B4-BE49-F238E27FC236}">
                <a16:creationId xmlns:a16="http://schemas.microsoft.com/office/drawing/2014/main" id="{F3758AA1-2ED6-4AD3-9D00-53BEA36F1B50}"/>
              </a:ext>
            </a:extLst>
          </p:cNvPr>
          <p:cNvSpPr>
            <a:spLocks noGrp="1"/>
          </p:cNvSpPr>
          <p:nvPr>
            <p:ph idx="1"/>
          </p:nvPr>
        </p:nvSpPr>
        <p:spPr>
          <a:xfrm>
            <a:off x="4581727" y="649480"/>
            <a:ext cx="3025303" cy="5546047"/>
          </a:xfrm>
        </p:spPr>
        <p:txBody>
          <a:bodyPr anchor="ctr">
            <a:normAutofit/>
          </a:bodyPr>
          <a:lstStyle/>
          <a:p>
            <a:r>
              <a:rPr lang="en-US" sz="2000" dirty="0"/>
              <a:t>Live-stream and video production company $8,500 (included advertising agency fees to coordinate the production)</a:t>
            </a:r>
          </a:p>
          <a:p>
            <a:r>
              <a:rPr lang="en-US" sz="2000" dirty="0"/>
              <a:t>Banner for across the crane $3,500 (installed by Port staff to save money)</a:t>
            </a:r>
          </a:p>
          <a:p>
            <a:r>
              <a:rPr lang="en-US" sz="2000" dirty="0"/>
              <a:t>Port Everglades already owned the giant bow for the first container lift, and borrowed additional ceremonial scissors from other Broward County agencies</a:t>
            </a:r>
          </a:p>
        </p:txBody>
      </p:sp>
      <p:pic>
        <p:nvPicPr>
          <p:cNvPr id="5" name="Picture 4" descr="A group of people standing in front of a large crane&#10;&#10;Description automatically generated with low confidence">
            <a:extLst>
              <a:ext uri="{FF2B5EF4-FFF2-40B4-BE49-F238E27FC236}">
                <a16:creationId xmlns:a16="http://schemas.microsoft.com/office/drawing/2014/main" id="{DA7199AB-9ACE-46B6-AF78-12A8BA65D9D4}"/>
              </a:ext>
            </a:extLst>
          </p:cNvPr>
          <p:cNvPicPr>
            <a:picLocks noChangeAspect="1"/>
          </p:cNvPicPr>
          <p:nvPr/>
        </p:nvPicPr>
        <p:blipFill rotWithShape="1">
          <a:blip r:embed="rId2">
            <a:extLst>
              <a:ext uri="{28A0092B-C50C-407E-A947-70E740481C1C}">
                <a14:useLocalDpi xmlns:a14="http://schemas.microsoft.com/office/drawing/2010/main" val="0"/>
              </a:ext>
            </a:extLst>
          </a:blip>
          <a:srcRect l="26508" r="33756" b="-1"/>
          <a:stretch/>
        </p:blipFill>
        <p:spPr>
          <a:xfrm>
            <a:off x="8109502" y="10"/>
            <a:ext cx="4082498" cy="6857990"/>
          </a:xfrm>
          <a:prstGeom prst="rect">
            <a:avLst/>
          </a:prstGeom>
        </p:spPr>
      </p:pic>
    </p:spTree>
    <p:extLst>
      <p:ext uri="{BB962C8B-B14F-4D97-AF65-F5344CB8AC3E}">
        <p14:creationId xmlns:p14="http://schemas.microsoft.com/office/powerpoint/2010/main" val="128883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478775-7EFC-439C-AB33-CCBB14A90319}"/>
              </a:ext>
            </a:extLst>
          </p:cNvPr>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a:solidFill>
                  <a:srgbClr val="FFFFFF"/>
                </a:solidFill>
              </a:rPr>
              <a:t>Results</a:t>
            </a:r>
          </a:p>
        </p:txBody>
      </p:sp>
      <p:sp>
        <p:nvSpPr>
          <p:cNvPr id="26" name="Freeform: Shape 25">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E9D9063E-F674-406F-BF9E-A7E4D731C122}"/>
              </a:ext>
            </a:extLst>
          </p:cNvPr>
          <p:cNvGraphicFramePr>
            <a:graphicFrameLocks noGrp="1"/>
          </p:cNvGraphicFramePr>
          <p:nvPr>
            <p:ph idx="1"/>
            <p:extLst>
              <p:ext uri="{D42A27DB-BD31-4B8C-83A1-F6EECF244321}">
                <p14:modId xmlns:p14="http://schemas.microsoft.com/office/powerpoint/2010/main" val="2841583695"/>
              </p:ext>
            </p:extLst>
          </p:nvPr>
        </p:nvGraphicFramePr>
        <p:xfrm>
          <a:off x="1289304" y="2371780"/>
          <a:ext cx="9637776" cy="3218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664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0DB97-C4FA-47F0-AA06-5671051C541A}"/>
              </a:ext>
            </a:extLst>
          </p:cNvPr>
          <p:cNvSpPr>
            <a:spLocks noGrp="1"/>
          </p:cNvSpPr>
          <p:nvPr>
            <p:ph type="title"/>
          </p:nvPr>
        </p:nvSpPr>
        <p:spPr>
          <a:xfrm>
            <a:off x="1136397" y="502020"/>
            <a:ext cx="5323715" cy="1642970"/>
          </a:xfrm>
        </p:spPr>
        <p:txBody>
          <a:bodyPr anchor="b">
            <a:normAutofit/>
          </a:bodyPr>
          <a:lstStyle/>
          <a:p>
            <a:r>
              <a:rPr lang="en-US" sz="4000"/>
              <a:t>Conclusion</a:t>
            </a:r>
          </a:p>
        </p:txBody>
      </p:sp>
      <p:sp>
        <p:nvSpPr>
          <p:cNvPr id="3" name="Content Placeholder 2">
            <a:extLst>
              <a:ext uri="{FF2B5EF4-FFF2-40B4-BE49-F238E27FC236}">
                <a16:creationId xmlns:a16="http://schemas.microsoft.com/office/drawing/2014/main" id="{86BE63B3-377C-4E29-AFA8-155E949AE365}"/>
              </a:ext>
            </a:extLst>
          </p:cNvPr>
          <p:cNvSpPr>
            <a:spLocks noGrp="1"/>
          </p:cNvSpPr>
          <p:nvPr>
            <p:ph idx="1"/>
          </p:nvPr>
        </p:nvSpPr>
        <p:spPr>
          <a:xfrm>
            <a:off x="1144923" y="2223083"/>
            <a:ext cx="5315189" cy="4177283"/>
          </a:xfrm>
        </p:spPr>
        <p:txBody>
          <a:bodyPr anchor="t">
            <a:normAutofit fontScale="92500"/>
          </a:bodyPr>
          <a:lstStyle/>
          <a:p>
            <a:pPr marL="0" indent="0">
              <a:lnSpc>
                <a:spcPct val="110000"/>
              </a:lnSpc>
              <a:buNone/>
            </a:pPr>
            <a:r>
              <a:rPr lang="en-US" sz="1600" dirty="0"/>
              <a:t>The virtual commissioning of three new Super Post-Panamax cranes at Port Everglades was used as a communications tool to generate excitement locally and among stakeholders. Live streaming gave the Port a stage to reach more people than could attend a live event. </a:t>
            </a:r>
          </a:p>
          <a:p>
            <a:pPr marL="0" indent="0">
              <a:lnSpc>
                <a:spcPct val="110000"/>
              </a:lnSpc>
              <a:buNone/>
            </a:pPr>
            <a:r>
              <a:rPr lang="en-US" sz="1600" dirty="0"/>
              <a:t>The cranes are one of several large investments that Port Everglades is making to increase cargo productivity. They are also visually exciting and relatable. Everyone loves big toys!</a:t>
            </a:r>
          </a:p>
          <a:p>
            <a:pPr marL="0" indent="0">
              <a:lnSpc>
                <a:spcPct val="110000"/>
              </a:lnSpc>
              <a:buNone/>
            </a:pPr>
            <a:r>
              <a:rPr lang="en-US" sz="1600" dirty="0"/>
              <a:t> The live-streamed event was viewed by 729 people. After the event, the Port invited stakeholders and social media viewers to watch a shorter, edited version of the congratulatory messages and the event that generated 657 views. This special event successfully raised local awareness about the Port’s economic value to the community, and garnered attention in the cargo trade about the Port’s investments to improve productivity.</a:t>
            </a:r>
          </a:p>
          <a:p>
            <a:pPr marL="0" indent="0">
              <a:buNone/>
            </a:pPr>
            <a:endParaRPr lang="en-US" sz="1600" dirty="0"/>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on a bridge&#10;&#10;Description automatically generated with low confidence">
            <a:extLst>
              <a:ext uri="{FF2B5EF4-FFF2-40B4-BE49-F238E27FC236}">
                <a16:creationId xmlns:a16="http://schemas.microsoft.com/office/drawing/2014/main" id="{B034370C-936D-4E85-9194-D79C672AD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927" y="1632593"/>
            <a:ext cx="5389220" cy="3592813"/>
          </a:xfrm>
          <a:prstGeom prst="rect">
            <a:avLst/>
          </a:prstGeom>
          <a:ln>
            <a:solidFill>
              <a:srgbClr val="002060"/>
            </a:solidFill>
          </a:ln>
        </p:spPr>
      </p:pic>
    </p:spTree>
    <p:extLst>
      <p:ext uri="{BB962C8B-B14F-4D97-AF65-F5344CB8AC3E}">
        <p14:creationId xmlns:p14="http://schemas.microsoft.com/office/powerpoint/2010/main" val="140133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DC4B4-14D9-4D2B-8776-9817FF0E834F}"/>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Summary</a:t>
            </a:r>
          </a:p>
        </p:txBody>
      </p:sp>
      <p:sp>
        <p:nvSpPr>
          <p:cNvPr id="3" name="Content Placeholder 2">
            <a:extLst>
              <a:ext uri="{FF2B5EF4-FFF2-40B4-BE49-F238E27FC236}">
                <a16:creationId xmlns:a16="http://schemas.microsoft.com/office/drawing/2014/main" id="{B8F683C5-4231-45E8-BC80-3CC8DBF2E400}"/>
              </a:ext>
            </a:extLst>
          </p:cNvPr>
          <p:cNvSpPr>
            <a:spLocks noGrp="1"/>
          </p:cNvSpPr>
          <p:nvPr>
            <p:ph idx="1"/>
          </p:nvPr>
        </p:nvSpPr>
        <p:spPr>
          <a:xfrm>
            <a:off x="1371599" y="2318197"/>
            <a:ext cx="9724031" cy="3683358"/>
          </a:xfrm>
        </p:spPr>
        <p:txBody>
          <a:bodyPr anchor="ctr">
            <a:normAutofit/>
          </a:bodyPr>
          <a:lstStyle/>
          <a:p>
            <a:pPr marL="0" marR="0" indent="0">
              <a:spcBef>
                <a:spcPts val="0"/>
              </a:spcBef>
              <a:spcAft>
                <a:spcPts val="1800"/>
              </a:spcAft>
              <a:buNone/>
            </a:pPr>
            <a:r>
              <a:rPr lang="en-US" sz="1600" dirty="0">
                <a:latin typeface="Calibri" panose="020F0502020204030204" pitchFamily="34" charset="0"/>
                <a:ea typeface="Calibri" panose="020F0502020204030204" pitchFamily="34" charset="0"/>
                <a:cs typeface="Times New Roman" panose="02020603050405020304" pitchFamily="18" charset="0"/>
              </a:rPr>
              <a:t>Port Everglades wanted to draw public attention to its major investment in three new</a:t>
            </a:r>
            <a:r>
              <a:rPr lang="en-US" sz="1600" dirty="0">
                <a:effectLst/>
                <a:latin typeface="Calibri" panose="020F0502020204030204" pitchFamily="34" charset="0"/>
                <a:ea typeface="Calibri" panose="020F0502020204030204" pitchFamily="34" charset="0"/>
                <a:cs typeface="Times New Roman" panose="02020603050405020304" pitchFamily="18" charset="0"/>
              </a:rPr>
              <a:t> Super Post-Panamax cranes through a celebratory event. However, due to the COVID-19 pandemic, physical participation had to be limited. To accomplish this mission, the communications team orchestrated a live-streamed event </a:t>
            </a:r>
            <a:r>
              <a:rPr lang="en-US" sz="1600" dirty="0">
                <a:latin typeface="Calibri" panose="020F0502020204030204" pitchFamily="34" charset="0"/>
                <a:ea typeface="Calibri" panose="020F0502020204030204" pitchFamily="34" charset="0"/>
                <a:cs typeface="Times New Roman" panose="02020603050405020304" pitchFamily="18" charset="0"/>
              </a:rPr>
              <a:t>using social distancing protocols for the in-person attendees and maintained safe participation for those watching remotely. To further enhance participation,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customers, business and community leaders and elected officials were invited to submit congratulatory videos that were edited together for pre-event viewing.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1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Forty people submitted congratulatory videos. Twenty-five people representing various stakeholder communities participated in the live ribbon-cutting event. The live-streamed event was viewed by 729 people. After the event, the Port invited stakeholders and social media viewers to watch a shorter, edited version of the congratulatory messages and the event that generated 657 views.</a:t>
            </a:r>
          </a:p>
          <a:p>
            <a:pPr marL="0" marR="0" indent="0">
              <a:spcBef>
                <a:spcPts val="0"/>
              </a:spcBef>
              <a:spcAft>
                <a:spcPts val="1800"/>
              </a:spcAft>
              <a:buNone/>
            </a:pPr>
            <a:r>
              <a:rPr lang="en-US" sz="1600" dirty="0">
                <a:latin typeface="Calibri" panose="020F0502020204030204" pitchFamily="34" charset="0"/>
                <a:ea typeface="Calibri" panose="020F0502020204030204" pitchFamily="34" charset="0"/>
                <a:cs typeface="Times New Roman" panose="02020603050405020304" pitchFamily="18" charset="0"/>
              </a:rPr>
              <a:t>The Port Everglades Crane Commissioning successfully accomplished its goals of creating awareness about the Port and its critical infrastructure investments while reaching a large, broad audience of stakeholders and residents.</a:t>
            </a:r>
          </a:p>
          <a:p>
            <a:pPr marL="0" marR="0" indent="0">
              <a:spcBef>
                <a:spcPts val="0"/>
              </a:spcBef>
              <a:spcAft>
                <a:spcPts val="80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688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C2919-A02D-4FC9-B7CE-052A2280474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Challenge &amp; Opportunity</a:t>
            </a:r>
          </a:p>
        </p:txBody>
      </p:sp>
      <p:sp>
        <p:nvSpPr>
          <p:cNvPr id="3" name="Content Placeholder 2">
            <a:extLst>
              <a:ext uri="{FF2B5EF4-FFF2-40B4-BE49-F238E27FC236}">
                <a16:creationId xmlns:a16="http://schemas.microsoft.com/office/drawing/2014/main" id="{88FC1BAB-4E4B-4685-B898-C6C9EF4C65CC}"/>
              </a:ext>
            </a:extLst>
          </p:cNvPr>
          <p:cNvSpPr>
            <a:spLocks noGrp="1"/>
          </p:cNvSpPr>
          <p:nvPr>
            <p:ph idx="1"/>
          </p:nvPr>
        </p:nvSpPr>
        <p:spPr>
          <a:xfrm>
            <a:off x="1371599" y="2318197"/>
            <a:ext cx="9724031" cy="3683358"/>
          </a:xfrm>
        </p:spPr>
        <p:txBody>
          <a:bodyPr anchor="ctr">
            <a:normAutofit/>
          </a:bodyPr>
          <a:lstStyle/>
          <a:p>
            <a:pPr marL="0" indent="0">
              <a:buNone/>
            </a:pPr>
            <a:r>
              <a:rPr lang="en-US" sz="3200" dirty="0">
                <a:solidFill>
                  <a:schemeClr val="accent1">
                    <a:lumMod val="75000"/>
                  </a:schemeClr>
                </a:solidFill>
              </a:rPr>
              <a:t>CHALLENGE: </a:t>
            </a:r>
            <a:r>
              <a:rPr lang="en-US" sz="3200" dirty="0"/>
              <a:t>How to generate excitement for this major infrastructure improvement in a COVID-19 environment.</a:t>
            </a:r>
          </a:p>
          <a:p>
            <a:pPr marL="0" indent="0">
              <a:buNone/>
            </a:pPr>
            <a:endParaRPr lang="en-US" sz="3200" dirty="0"/>
          </a:p>
          <a:p>
            <a:pPr marL="0" indent="0">
              <a:buNone/>
            </a:pPr>
            <a:r>
              <a:rPr lang="en-US" sz="3200" dirty="0">
                <a:solidFill>
                  <a:schemeClr val="accent1">
                    <a:lumMod val="75000"/>
                  </a:schemeClr>
                </a:solidFill>
              </a:rPr>
              <a:t>OPPORTUNITY: </a:t>
            </a:r>
            <a:r>
              <a:rPr lang="en-US" sz="3200" dirty="0"/>
              <a:t>Garner a much larger and broader audience using remote digital technology than we would have with a live event.</a:t>
            </a:r>
          </a:p>
          <a:p>
            <a:pPr marL="0" indent="0">
              <a:buNone/>
            </a:pPr>
            <a:endParaRPr lang="en-US" sz="2000" dirty="0"/>
          </a:p>
        </p:txBody>
      </p:sp>
    </p:spTree>
    <p:extLst>
      <p:ext uri="{BB962C8B-B14F-4D97-AF65-F5344CB8AC3E}">
        <p14:creationId xmlns:p14="http://schemas.microsoft.com/office/powerpoint/2010/main" val="46972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9E85D-3996-4BBF-A6A7-3930EA05C52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Goals &amp; Objectives</a:t>
            </a:r>
          </a:p>
        </p:txBody>
      </p:sp>
      <p:sp>
        <p:nvSpPr>
          <p:cNvPr id="3" name="Content Placeholder 2">
            <a:extLst>
              <a:ext uri="{FF2B5EF4-FFF2-40B4-BE49-F238E27FC236}">
                <a16:creationId xmlns:a16="http://schemas.microsoft.com/office/drawing/2014/main" id="{BC533603-6838-4A39-AFA2-C031E77C6B53}"/>
              </a:ext>
            </a:extLst>
          </p:cNvPr>
          <p:cNvSpPr>
            <a:spLocks noGrp="1"/>
          </p:cNvSpPr>
          <p:nvPr>
            <p:ph idx="1"/>
          </p:nvPr>
        </p:nvSpPr>
        <p:spPr>
          <a:xfrm>
            <a:off x="1371599" y="2046914"/>
            <a:ext cx="9724031" cy="3954641"/>
          </a:xfrm>
        </p:spPr>
        <p:txBody>
          <a:bodyPr anchor="ctr">
            <a:normAutofit lnSpcReduction="10000"/>
          </a:bodyPr>
          <a:lstStyle/>
          <a:p>
            <a:pPr marL="0" indent="0">
              <a:buNone/>
            </a:pPr>
            <a:r>
              <a:rPr lang="en-US" sz="1800" dirty="0"/>
              <a:t>GOALS: </a:t>
            </a:r>
          </a:p>
          <a:p>
            <a:r>
              <a:rPr lang="en-US" sz="1800" dirty="0"/>
              <a:t>Raise local awareness about the Port’s economic value to the community.</a:t>
            </a:r>
          </a:p>
          <a:p>
            <a:r>
              <a:rPr lang="en-US" sz="1800" dirty="0"/>
              <a:t>Garner attention in the cargo trade about the Port’s investments to improve productivity.</a:t>
            </a:r>
          </a:p>
          <a:p>
            <a:endParaRPr lang="en-US" sz="1800" dirty="0"/>
          </a:p>
          <a:p>
            <a:pPr marL="0" indent="0">
              <a:buNone/>
            </a:pPr>
            <a:r>
              <a:rPr lang="en-US" sz="1800" dirty="0"/>
              <a:t>OBJECTIVES:  </a:t>
            </a:r>
          </a:p>
          <a:p>
            <a:r>
              <a:rPr lang="en-US" sz="1800" dirty="0"/>
              <a:t>Reach a broad audience with little physical attendance  </a:t>
            </a:r>
          </a:p>
          <a:p>
            <a:r>
              <a:rPr lang="en-US" sz="1800" dirty="0"/>
              <a:t>Create a buzz using social media</a:t>
            </a:r>
          </a:p>
          <a:p>
            <a:r>
              <a:rPr lang="en-US" sz="1800" dirty="0"/>
              <a:t>Honor and recognize our elected officials</a:t>
            </a:r>
          </a:p>
          <a:p>
            <a:r>
              <a:rPr lang="en-US" sz="1800" dirty="0"/>
              <a:t>Celebrate our supporters in the business community</a:t>
            </a:r>
          </a:p>
          <a:p>
            <a:r>
              <a:rPr lang="en-US" sz="1800" dirty="0"/>
              <a:t>Thank our customers for their loyalty during construction </a:t>
            </a:r>
          </a:p>
          <a:p>
            <a:r>
              <a:rPr lang="en-US" sz="1800" dirty="0"/>
              <a:t>Garner attention for the Port’s infrastructure investments</a:t>
            </a:r>
          </a:p>
          <a:p>
            <a:endParaRPr lang="en-US" sz="1400" dirty="0"/>
          </a:p>
        </p:txBody>
      </p:sp>
    </p:spTree>
    <p:extLst>
      <p:ext uri="{BB962C8B-B14F-4D97-AF65-F5344CB8AC3E}">
        <p14:creationId xmlns:p14="http://schemas.microsoft.com/office/powerpoint/2010/main" val="194418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A2211-CDF6-4171-A3E2-35199EF25E2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Mission Statement</a:t>
            </a:r>
          </a:p>
        </p:txBody>
      </p:sp>
      <p:sp>
        <p:nvSpPr>
          <p:cNvPr id="3" name="Content Placeholder 2">
            <a:extLst>
              <a:ext uri="{FF2B5EF4-FFF2-40B4-BE49-F238E27FC236}">
                <a16:creationId xmlns:a16="http://schemas.microsoft.com/office/drawing/2014/main" id="{ED10ED16-605C-4BA4-A449-AB5546AF93E3}"/>
              </a:ext>
            </a:extLst>
          </p:cNvPr>
          <p:cNvSpPr>
            <a:spLocks noGrp="1"/>
          </p:cNvSpPr>
          <p:nvPr>
            <p:ph idx="1"/>
          </p:nvPr>
        </p:nvSpPr>
        <p:spPr>
          <a:xfrm>
            <a:off x="1371599" y="2318197"/>
            <a:ext cx="9724031" cy="3683358"/>
          </a:xfrm>
        </p:spPr>
        <p:txBody>
          <a:bodyPr anchor="ctr">
            <a:normAutofit/>
          </a:bodyPr>
          <a:lstStyle/>
          <a:p>
            <a:pPr marL="0" indent="0">
              <a:buNone/>
            </a:pPr>
            <a:r>
              <a:rPr lang="en-US" sz="2000" dirty="0"/>
              <a:t>The messages about this event clearly relate to the Port’s mission statement.</a:t>
            </a:r>
          </a:p>
          <a:p>
            <a:pPr marL="0" indent="0">
              <a:buNone/>
            </a:pPr>
            <a:endParaRPr lang="en-US" sz="2000" dirty="0"/>
          </a:p>
          <a:p>
            <a:pPr marL="0" indent="0">
              <a:buNone/>
            </a:pPr>
            <a:r>
              <a:rPr lang="en-US" sz="2000" dirty="0"/>
              <a:t>Port Everglades is Florida’s powerhouse global gateway. A respected leader in trade, travel and financial stability, we create economic and social value by working in partnership with world-class clients. We achieve advancements focusing on efficient facilities, trade and cruise expansion, jobs growth, safety, security and environmental stewardship for our customers, stakeholders and community.</a:t>
            </a:r>
          </a:p>
        </p:txBody>
      </p:sp>
    </p:spTree>
    <p:extLst>
      <p:ext uri="{BB962C8B-B14F-4D97-AF65-F5344CB8AC3E}">
        <p14:creationId xmlns:p14="http://schemas.microsoft.com/office/powerpoint/2010/main" val="50613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F0468-35BD-4C58-A8BE-464F52C8AFC0}"/>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Messages</a:t>
            </a:r>
          </a:p>
        </p:txBody>
      </p:sp>
      <p:sp>
        <p:nvSpPr>
          <p:cNvPr id="3" name="Content Placeholder 2">
            <a:extLst>
              <a:ext uri="{FF2B5EF4-FFF2-40B4-BE49-F238E27FC236}">
                <a16:creationId xmlns:a16="http://schemas.microsoft.com/office/drawing/2014/main" id="{0FFE530D-D15A-4185-B0C7-8CAEAA55BCF1}"/>
              </a:ext>
            </a:extLst>
          </p:cNvPr>
          <p:cNvSpPr>
            <a:spLocks noGrp="1"/>
          </p:cNvSpPr>
          <p:nvPr>
            <p:ph idx="1"/>
          </p:nvPr>
        </p:nvSpPr>
        <p:spPr>
          <a:xfrm>
            <a:off x="1371599" y="2318197"/>
            <a:ext cx="9724031" cy="3683358"/>
          </a:xfrm>
        </p:spPr>
        <p:txBody>
          <a:bodyPr anchor="ctr">
            <a:normAutofit/>
          </a:bodyPr>
          <a:lstStyle/>
          <a:p>
            <a:r>
              <a:rPr lang="en-US" sz="2000" dirty="0"/>
              <a:t>The cranes symbolize an historic transformation taking place at Port Everglades that is changing the landscape of our community. </a:t>
            </a:r>
          </a:p>
          <a:p>
            <a:r>
              <a:rPr lang="en-US" sz="2000" dirty="0"/>
              <a:t>Port Everglades is adding new cargo berths, deepening and widening waterways, expanding cargo and rail capacity, while paying close attention to the needs of our fragile environment.</a:t>
            </a:r>
          </a:p>
          <a:p>
            <a:r>
              <a:rPr lang="en-US" sz="2000" dirty="0"/>
              <a:t>The individuals cutting the ribbon to commission our new cranes represent a cross-section of our customer base, governmental leaders and the community where we live, work and play.</a:t>
            </a:r>
          </a:p>
          <a:p>
            <a:r>
              <a:rPr lang="en-US" sz="2000" dirty="0"/>
              <a:t>What is also special about this day, is the way that the community has turned out physically and digitally to support our investments at Port Everglades. </a:t>
            </a:r>
          </a:p>
          <a:p>
            <a:pPr marL="0" indent="0">
              <a:buNone/>
            </a:pPr>
            <a:endParaRPr lang="en-US" sz="2000" dirty="0"/>
          </a:p>
        </p:txBody>
      </p:sp>
    </p:spTree>
    <p:extLst>
      <p:ext uri="{BB962C8B-B14F-4D97-AF65-F5344CB8AC3E}">
        <p14:creationId xmlns:p14="http://schemas.microsoft.com/office/powerpoint/2010/main" val="127193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11C159-BD23-4891-9A1B-A876D0CD784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Strategy &amp; Outputs</a:t>
            </a:r>
          </a:p>
        </p:txBody>
      </p:sp>
      <p:sp>
        <p:nvSpPr>
          <p:cNvPr id="3" name="Content Placeholder 2">
            <a:extLst>
              <a:ext uri="{FF2B5EF4-FFF2-40B4-BE49-F238E27FC236}">
                <a16:creationId xmlns:a16="http://schemas.microsoft.com/office/drawing/2014/main" id="{49AEBB4D-60A3-4B7E-8B22-C3DEDE6F2768}"/>
              </a:ext>
            </a:extLst>
          </p:cNvPr>
          <p:cNvSpPr>
            <a:spLocks noGrp="1"/>
          </p:cNvSpPr>
          <p:nvPr>
            <p:ph idx="1"/>
          </p:nvPr>
        </p:nvSpPr>
        <p:spPr>
          <a:xfrm>
            <a:off x="1371599" y="2382473"/>
            <a:ext cx="9724031" cy="3812028"/>
          </a:xfrm>
        </p:spPr>
        <p:txBody>
          <a:bodyPr anchor="ctr">
            <a:normAutofit fontScale="92500"/>
          </a:bodyPr>
          <a:lstStyle/>
          <a:p>
            <a:pPr marL="0" indent="0">
              <a:spcBef>
                <a:spcPts val="1200"/>
              </a:spcBef>
              <a:buNone/>
            </a:pPr>
            <a:r>
              <a:rPr lang="en-US" sz="1700" dirty="0"/>
              <a:t>We began generating excitement for Port Everglades’ three new Super Post-Panamax Gantry Cranes five years before the cranes arrived.</a:t>
            </a:r>
          </a:p>
          <a:p>
            <a:pPr lvl="1">
              <a:spcBef>
                <a:spcPts val="600"/>
              </a:spcBef>
            </a:pPr>
            <a:r>
              <a:rPr lang="en-US" sz="1700" dirty="0"/>
              <a:t>Press Releases</a:t>
            </a:r>
          </a:p>
          <a:p>
            <a:pPr lvl="2">
              <a:spcBef>
                <a:spcPts val="600"/>
              </a:spcBef>
            </a:pPr>
            <a:r>
              <a:rPr lang="en-US" sz="1700" dirty="0">
                <a:hlinkClick r:id="rId2"/>
              </a:rPr>
              <a:t>Port Everglades to Purchase The New Super Post-Panamax Container Gantry Cranes</a:t>
            </a:r>
            <a:r>
              <a:rPr lang="en-US" sz="1700" dirty="0"/>
              <a:t> – June 6, 2017</a:t>
            </a:r>
          </a:p>
          <a:p>
            <a:pPr lvl="2">
              <a:spcBef>
                <a:spcPts val="600"/>
              </a:spcBef>
            </a:pPr>
            <a:r>
              <a:rPr lang="en-US" sz="1700" dirty="0">
                <a:hlinkClick r:id="rId3"/>
              </a:rPr>
              <a:t>New Super-sized Cranes Coming to Port Everglades</a:t>
            </a:r>
            <a:r>
              <a:rPr lang="en-US" sz="1700" dirty="0"/>
              <a:t> June 28, 2018</a:t>
            </a:r>
          </a:p>
          <a:p>
            <a:pPr lvl="2">
              <a:spcBef>
                <a:spcPts val="600"/>
              </a:spcBef>
            </a:pPr>
            <a:r>
              <a:rPr lang="en-US" sz="1700" dirty="0">
                <a:hlinkClick r:id="rId4"/>
              </a:rPr>
              <a:t>Port Everglades Inspects New Super Post-Panamax Cranes</a:t>
            </a:r>
            <a:r>
              <a:rPr lang="en-US" sz="1700" dirty="0"/>
              <a:t>  November 19, 2019</a:t>
            </a:r>
          </a:p>
          <a:p>
            <a:pPr lvl="2">
              <a:spcBef>
                <a:spcPts val="600"/>
              </a:spcBef>
            </a:pPr>
            <a:r>
              <a:rPr lang="en-US" sz="1700" dirty="0">
                <a:hlinkClick r:id="rId5"/>
              </a:rPr>
              <a:t>World's Largest Low-Profile Ship-to-Shore Cranes Arrive at Port Everglades</a:t>
            </a:r>
            <a:r>
              <a:rPr lang="en-US" sz="1700" dirty="0"/>
              <a:t>  Nov. 17, 2020</a:t>
            </a:r>
          </a:p>
          <a:p>
            <a:pPr lvl="2">
              <a:spcBef>
                <a:spcPts val="600"/>
              </a:spcBef>
            </a:pPr>
            <a:r>
              <a:rPr lang="en-US" sz="1700" dirty="0">
                <a:hlinkClick r:id="rId6"/>
              </a:rPr>
              <a:t>Port Everglades Commissions New Super-Sized Cranes  </a:t>
            </a:r>
            <a:r>
              <a:rPr lang="en-US" sz="1700" dirty="0"/>
              <a:t>March 22, 2021</a:t>
            </a:r>
          </a:p>
          <a:p>
            <a:pPr lvl="1">
              <a:spcBef>
                <a:spcPts val="1200"/>
              </a:spcBef>
            </a:pPr>
            <a:r>
              <a:rPr lang="en-US" sz="1700" dirty="0"/>
              <a:t>Social media</a:t>
            </a:r>
          </a:p>
          <a:p>
            <a:pPr lvl="1">
              <a:spcBef>
                <a:spcPts val="1200"/>
              </a:spcBef>
            </a:pPr>
            <a:r>
              <a:rPr lang="en-US" sz="1700" dirty="0"/>
              <a:t>Speaking engagements</a:t>
            </a:r>
          </a:p>
          <a:p>
            <a:pPr lvl="1">
              <a:spcBef>
                <a:spcPts val="1200"/>
              </a:spcBef>
            </a:pPr>
            <a:r>
              <a:rPr lang="en-US" sz="1700" dirty="0"/>
              <a:t>Media interviews</a:t>
            </a:r>
          </a:p>
          <a:p>
            <a:pPr lvl="1">
              <a:spcBef>
                <a:spcPts val="1200"/>
              </a:spcBef>
            </a:pPr>
            <a:r>
              <a:rPr lang="en-US" sz="1700" dirty="0"/>
              <a:t>Website and all collateral print materials</a:t>
            </a:r>
          </a:p>
          <a:p>
            <a:pPr lvl="2">
              <a:spcBef>
                <a:spcPts val="1200"/>
              </a:spcBef>
            </a:pPr>
            <a:endParaRPr lang="en-US" sz="1400" dirty="0"/>
          </a:p>
          <a:p>
            <a:pPr lvl="1"/>
            <a:endParaRPr lang="en-US" sz="1400" dirty="0"/>
          </a:p>
        </p:txBody>
      </p:sp>
    </p:spTree>
    <p:extLst>
      <p:ext uri="{BB962C8B-B14F-4D97-AF65-F5344CB8AC3E}">
        <p14:creationId xmlns:p14="http://schemas.microsoft.com/office/powerpoint/2010/main" val="251134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1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F5F32-6B7D-4471-837A-6F7840F88891}"/>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4800">
                <a:solidFill>
                  <a:srgbClr val="FFFFFF"/>
                </a:solidFill>
              </a:rPr>
              <a:t>New Cranes Arrive at Port Everglades</a:t>
            </a:r>
          </a:p>
        </p:txBody>
      </p:sp>
      <p:sp>
        <p:nvSpPr>
          <p:cNvPr id="28" name="Rectangle 27">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tanding next to a group of people in front of a large ship&#10;&#10;Description automatically generated with low confidence">
            <a:extLst>
              <a:ext uri="{FF2B5EF4-FFF2-40B4-BE49-F238E27FC236}">
                <a16:creationId xmlns:a16="http://schemas.microsoft.com/office/drawing/2014/main" id="{AC567262-362C-4893-81E6-82E4EEF1A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814" y="2133757"/>
            <a:ext cx="4790182" cy="3592637"/>
          </a:xfrm>
          <a:prstGeom prst="rect">
            <a:avLst/>
          </a:prstGeom>
        </p:spPr>
      </p:pic>
      <p:pic>
        <p:nvPicPr>
          <p:cNvPr id="5" name="Content Placeholder 4" descr="A picture containing water, boat, nature, sky&#10;&#10;Description automatically generated">
            <a:extLst>
              <a:ext uri="{FF2B5EF4-FFF2-40B4-BE49-F238E27FC236}">
                <a16:creationId xmlns:a16="http://schemas.microsoft.com/office/drawing/2014/main" id="{66687EE7-BA8A-42A6-83C0-E6B3353D29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0212" y="2133757"/>
            <a:ext cx="5361626" cy="3578885"/>
          </a:xfrm>
          <a:prstGeom prst="rect">
            <a:avLst/>
          </a:prstGeom>
        </p:spPr>
      </p:pic>
    </p:spTree>
    <p:extLst>
      <p:ext uri="{BB962C8B-B14F-4D97-AF65-F5344CB8AC3E}">
        <p14:creationId xmlns:p14="http://schemas.microsoft.com/office/powerpoint/2010/main" val="193495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4258EB-C6EC-42BA-B77D-64FBD530524D}"/>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Strategy &amp; Outputs</a:t>
            </a:r>
          </a:p>
        </p:txBody>
      </p:sp>
      <p:sp>
        <p:nvSpPr>
          <p:cNvPr id="3" name="Content Placeholder 2">
            <a:extLst>
              <a:ext uri="{FF2B5EF4-FFF2-40B4-BE49-F238E27FC236}">
                <a16:creationId xmlns:a16="http://schemas.microsoft.com/office/drawing/2014/main" id="{336065CC-8E27-41CB-8182-F0EC8B32C78B}"/>
              </a:ext>
            </a:extLst>
          </p:cNvPr>
          <p:cNvSpPr>
            <a:spLocks noGrp="1"/>
          </p:cNvSpPr>
          <p:nvPr>
            <p:ph idx="1"/>
          </p:nvPr>
        </p:nvSpPr>
        <p:spPr>
          <a:xfrm>
            <a:off x="1371599" y="2046914"/>
            <a:ext cx="9724031" cy="4278385"/>
          </a:xfrm>
        </p:spPr>
        <p:txBody>
          <a:bodyPr anchor="ctr">
            <a:normAutofit fontScale="62500" lnSpcReduction="20000"/>
          </a:bodyPr>
          <a:lstStyle/>
          <a:p>
            <a:pPr marL="0" lvl="1" indent="0">
              <a:lnSpc>
                <a:spcPct val="120000"/>
              </a:lnSpc>
              <a:buNone/>
            </a:pPr>
            <a:r>
              <a:rPr lang="en-US" dirty="0"/>
              <a:t>To garner greater participation in the event, we invited those who may not feel comfortable attending in person due to COVID-19, or who were simply unavailable, to submit a 20-second video message about the new cranes.</a:t>
            </a:r>
          </a:p>
          <a:p>
            <a:pPr lvl="1">
              <a:lnSpc>
                <a:spcPct val="120000"/>
              </a:lnSpc>
            </a:pPr>
            <a:endParaRPr lang="en-US" sz="1700" dirty="0"/>
          </a:p>
          <a:p>
            <a:pPr marL="0" marR="0" indent="0">
              <a:lnSpc>
                <a:spcPct val="120000"/>
              </a:lnSpc>
              <a:spcBef>
                <a:spcPts val="0"/>
              </a:spcBef>
              <a:spcAft>
                <a:spcPts val="800"/>
              </a:spcAft>
              <a:buNone/>
            </a:pPr>
            <a:r>
              <a:rPr lang="en-US" sz="1700" u="sng" dirty="0">
                <a:effectLst/>
                <a:latin typeface="Calibri" panose="020F0502020204030204" pitchFamily="34" charset="0"/>
                <a:ea typeface="Calibri" panose="020F0502020204030204" pitchFamily="34" charset="0"/>
                <a:cs typeface="Times New Roman" panose="02020603050405020304" pitchFamily="18" charset="0"/>
              </a:rPr>
              <a:t>SAMPLE INVITATION FOR VIDEO </a:t>
            </a:r>
            <a:r>
              <a:rPr lang="en-US" sz="1700" u="sng" dirty="0">
                <a:latin typeface="Calibri" panose="020F0502020204030204" pitchFamily="34" charset="0"/>
                <a:ea typeface="Calibri" panose="020F0502020204030204" pitchFamily="34" charset="0"/>
                <a:cs typeface="Times New Roman" panose="02020603050405020304" pitchFamily="18" charset="0"/>
              </a:rPr>
              <a:t>PARTICIPATION:</a:t>
            </a: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Dear XXXX,</a:t>
            </a: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You are invited be part of the virtual commissioning ceremony for our three new Super Post-Panamax gantry cranes by submitting a short video of yourself on behalf of your organization. The video will be shown as part of our virtual pre-event program on Monday, March 22 at 11:30 AM. </a:t>
            </a: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What you need to know:</a:t>
            </a:r>
          </a:p>
          <a:p>
            <a:pPr marL="342900" marR="0" lvl="0" indent="-342900">
              <a:lnSpc>
                <a:spcPct val="120000"/>
              </a:lnSpc>
              <a:spcBef>
                <a:spcPts val="0"/>
              </a:spcBef>
              <a:spcAft>
                <a:spcPts val="0"/>
              </a:spcAft>
              <a:buFont typeface="Wingdings" panose="05000000000000000000" pitchFamily="2"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Keep it under 20 seconds</a:t>
            </a:r>
          </a:p>
          <a:p>
            <a:pPr marL="342900" marR="0" lvl="0" indent="-342900">
              <a:lnSpc>
                <a:spcPct val="120000"/>
              </a:lnSpc>
              <a:spcBef>
                <a:spcPts val="0"/>
              </a:spcBef>
              <a:spcAft>
                <a:spcPts val="0"/>
              </a:spcAft>
              <a:buFont typeface="Wingdings" panose="05000000000000000000" pitchFamily="2"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Use a horizontal format (hold the camera sideways)</a:t>
            </a:r>
          </a:p>
          <a:p>
            <a:pPr marL="342900" marR="0" lvl="0" indent="-342900">
              <a:lnSpc>
                <a:spcPct val="120000"/>
              </a:lnSpc>
              <a:spcBef>
                <a:spcPts val="0"/>
              </a:spcBef>
              <a:spcAft>
                <a:spcPts val="0"/>
              </a:spcAft>
              <a:buFont typeface="Wingdings" panose="05000000000000000000" pitchFamily="2"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Remember to introduce yourself</a:t>
            </a:r>
          </a:p>
          <a:p>
            <a:pPr marL="342900" marR="0" lvl="0" indent="-342900">
              <a:lnSpc>
                <a:spcPct val="120000"/>
              </a:lnSpc>
              <a:spcBef>
                <a:spcPts val="0"/>
              </a:spcBef>
              <a:spcAft>
                <a:spcPts val="0"/>
              </a:spcAft>
              <a:buFont typeface="Wingdings" panose="05000000000000000000" pitchFamily="2" charset="2"/>
              <a:buChar char=""/>
            </a:pPr>
            <a:r>
              <a:rPr lang="en-US" sz="1900" b="1" dirty="0">
                <a:effectLst/>
                <a:latin typeface="Calibri" panose="020F0502020204030204" pitchFamily="34" charset="0"/>
                <a:ea typeface="Calibri" panose="020F0502020204030204" pitchFamily="34" charset="0"/>
                <a:cs typeface="Times New Roman" panose="02020603050405020304" pitchFamily="18" charset="0"/>
              </a:rPr>
              <a:t>Deadline is Wednesday, March 17 at 2 PM</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Upload your video to this </a:t>
            </a:r>
            <a:r>
              <a:rPr lang="en-US" sz="1900" u="sng" dirty="0">
                <a:effectLst/>
                <a:latin typeface="Calibri" panose="020F0502020204030204" pitchFamily="34" charset="0"/>
                <a:ea typeface="Calibri" panose="020F0502020204030204" pitchFamily="34" charset="0"/>
                <a:cs typeface="Times New Roman" panose="02020603050405020304" pitchFamily="18" charset="0"/>
                <a:hlinkClick r:id="rId2"/>
              </a:rPr>
              <a:t>link</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800"/>
              </a:spcAft>
              <a:buFont typeface="Wingdings" panose="05000000000000000000" pitchFamily="2"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Be creative. Have fun and be yourself!</a:t>
            </a: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Our advertising agency has provided a few tips. </a:t>
            </a:r>
            <a:r>
              <a:rPr lang="en-US" sz="1900" u="sng" dirty="0">
                <a:effectLst/>
                <a:latin typeface="Calibri" panose="020F0502020204030204" pitchFamily="34" charset="0"/>
                <a:ea typeface="Calibri" panose="020F0502020204030204" pitchFamily="34" charset="0"/>
                <a:cs typeface="Times New Roman" panose="02020603050405020304" pitchFamily="18" charset="0"/>
                <a:hlinkClick r:id="rId3"/>
              </a:rPr>
              <a:t>Get Video Tips Here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For more information about our new cranes, click </a:t>
            </a:r>
            <a:r>
              <a:rPr lang="en-US" sz="1900" u="sng" dirty="0">
                <a:effectLst/>
                <a:latin typeface="Calibri" panose="020F0502020204030204" pitchFamily="34" charset="0"/>
                <a:ea typeface="Calibri" panose="020F0502020204030204" pitchFamily="34" charset="0"/>
                <a:cs typeface="Times New Roman" panose="02020603050405020304" pitchFamily="18" charset="0"/>
                <a:hlinkClick r:id="rId4"/>
              </a:rPr>
              <a:t>here</a:t>
            </a:r>
            <a:r>
              <a:rPr lang="en-US" sz="19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nSpc>
                <a:spcPct val="120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If you have any questions, please call me directly at 954-468-3508.</a:t>
            </a:r>
          </a:p>
          <a:p>
            <a:pPr marL="457200" lvl="1" indent="0">
              <a:buNone/>
            </a:pPr>
            <a:endParaRPr lang="en-US" sz="1100" dirty="0"/>
          </a:p>
        </p:txBody>
      </p:sp>
    </p:spTree>
    <p:extLst>
      <p:ext uri="{BB962C8B-B14F-4D97-AF65-F5344CB8AC3E}">
        <p14:creationId xmlns:p14="http://schemas.microsoft.com/office/powerpoint/2010/main" val="3358179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1090</TotalTime>
  <Words>1332</Words>
  <Application>Microsoft Office PowerPoint</Application>
  <PresentationFormat>Widescreen</PresentationFormat>
  <Paragraphs>98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Port Everglades Crane Commissioning</vt:lpstr>
      <vt:lpstr>Summary</vt:lpstr>
      <vt:lpstr>Challenge &amp; Opportunity</vt:lpstr>
      <vt:lpstr>Goals &amp; Objectives</vt:lpstr>
      <vt:lpstr>Mission Statement</vt:lpstr>
      <vt:lpstr>Messages</vt:lpstr>
      <vt:lpstr>Strategy &amp; Outputs</vt:lpstr>
      <vt:lpstr>New Cranes Arrive at Port Everglades</vt:lpstr>
      <vt:lpstr>Strategy &amp; Outputs</vt:lpstr>
      <vt:lpstr>Strategies &amp; Outputs</vt:lpstr>
      <vt:lpstr>Strategies and Outputs</vt:lpstr>
      <vt:lpstr>Crane Commissioning</vt:lpstr>
      <vt:lpstr>PowerPoint Presentation</vt:lpstr>
      <vt:lpstr>Strategies &amp; Outputs</vt:lpstr>
      <vt:lpstr>Costs</vt:lpstr>
      <vt:lpstr>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Everglades Crane Commissioning</dc:title>
  <dc:creator>Kennedy, Ellen</dc:creator>
  <cp:lastModifiedBy>Kennedy, Ellen</cp:lastModifiedBy>
  <cp:revision>46</cp:revision>
  <dcterms:created xsi:type="dcterms:W3CDTF">2021-05-28T10:01:14Z</dcterms:created>
  <dcterms:modified xsi:type="dcterms:W3CDTF">2021-06-03T22:04:24Z</dcterms:modified>
</cp:coreProperties>
</file>