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6B"/>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591B2-E700-4EBF-997B-81D6E2F7846B}" type="datetimeFigureOut">
              <a:rPr lang="en-US" smtClean="0"/>
              <a:t>5/21/2021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81E2C-4A87-4EEB-A7E1-B927A647E405}" type="slidenum">
              <a:rPr lang="en-US" smtClean="0"/>
              <a:t>‹#›</a:t>
            </a:fld>
            <a:endParaRPr lang="en-US"/>
          </a:p>
        </p:txBody>
      </p:sp>
    </p:spTree>
    <p:extLst>
      <p:ext uri="{BB962C8B-B14F-4D97-AF65-F5344CB8AC3E}">
        <p14:creationId xmlns:p14="http://schemas.microsoft.com/office/powerpoint/2010/main" val="339677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CC04B6-40F3-451C-A231-881388EBD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48BB1C-3E31-49CE-8357-22A7D87D0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4D894C1-ECC3-4EE6-8BF7-B3E2A85A6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8CF842-A98D-4815-B695-77C5FA9D5BF1}"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CC04B6-40F3-451C-A231-881388EBD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48BB1C-3E31-49CE-8357-22A7D87D0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4D894C1-ECC3-4EE6-8BF7-B3E2A85A6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8CF842-A98D-4815-B695-77C5FA9D5BF1}" type="slidenum">
              <a:rPr lang="en-US" altLang="en-US"/>
              <a:pPr>
                <a:spcBef>
                  <a:spcPct val="0"/>
                </a:spcBef>
              </a:pPr>
              <a:t>2</a:t>
            </a:fld>
            <a:endParaRPr lang="en-US" altLang="en-US"/>
          </a:p>
        </p:txBody>
      </p:sp>
    </p:spTree>
    <p:extLst>
      <p:ext uri="{BB962C8B-B14F-4D97-AF65-F5344CB8AC3E}">
        <p14:creationId xmlns:p14="http://schemas.microsoft.com/office/powerpoint/2010/main" val="323707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CC04B6-40F3-451C-A231-881388EBD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48BB1C-3E31-49CE-8357-22A7D87D0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4D894C1-ECC3-4EE6-8BF7-B3E2A85A6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8CF842-A98D-4815-B695-77C5FA9D5BF1}" type="slidenum">
              <a:rPr lang="en-US" altLang="en-US"/>
              <a:pPr>
                <a:spcBef>
                  <a:spcPct val="0"/>
                </a:spcBef>
              </a:pPr>
              <a:t>3</a:t>
            </a:fld>
            <a:endParaRPr lang="en-US" altLang="en-US"/>
          </a:p>
        </p:txBody>
      </p:sp>
    </p:spTree>
    <p:extLst>
      <p:ext uri="{BB962C8B-B14F-4D97-AF65-F5344CB8AC3E}">
        <p14:creationId xmlns:p14="http://schemas.microsoft.com/office/powerpoint/2010/main" val="26081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CC04B6-40F3-451C-A231-881388EBD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48BB1C-3E31-49CE-8357-22A7D87D0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4D894C1-ECC3-4EE6-8BF7-B3E2A85A6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8CF842-A98D-4815-B695-77C5FA9D5BF1}" type="slidenum">
              <a:rPr lang="en-US" altLang="en-US"/>
              <a:pPr>
                <a:spcBef>
                  <a:spcPct val="0"/>
                </a:spcBef>
              </a:pPr>
              <a:t>4</a:t>
            </a:fld>
            <a:endParaRPr lang="en-US" altLang="en-US"/>
          </a:p>
        </p:txBody>
      </p:sp>
    </p:spTree>
    <p:extLst>
      <p:ext uri="{BB962C8B-B14F-4D97-AF65-F5344CB8AC3E}">
        <p14:creationId xmlns:p14="http://schemas.microsoft.com/office/powerpoint/2010/main" val="356114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CC04B6-40F3-451C-A231-881388EBD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48BB1C-3E31-49CE-8357-22A7D87D0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4D894C1-ECC3-4EE6-8BF7-B3E2A85A6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8CF842-A98D-4815-B695-77C5FA9D5BF1}" type="slidenum">
              <a:rPr lang="en-US" altLang="en-US"/>
              <a:pPr>
                <a:spcBef>
                  <a:spcPct val="0"/>
                </a:spcBef>
              </a:pPr>
              <a:t>5</a:t>
            </a:fld>
            <a:endParaRPr lang="en-US" altLang="en-US"/>
          </a:p>
        </p:txBody>
      </p:sp>
    </p:spTree>
    <p:extLst>
      <p:ext uri="{BB962C8B-B14F-4D97-AF65-F5344CB8AC3E}">
        <p14:creationId xmlns:p14="http://schemas.microsoft.com/office/powerpoint/2010/main" val="28452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CC04B6-40F3-451C-A231-881388EBD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48BB1C-3E31-49CE-8357-22A7D87D0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4D894C1-ECC3-4EE6-8BF7-B3E2A85A6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8CF842-A98D-4815-B695-77C5FA9D5BF1}" type="slidenum">
              <a:rPr lang="en-US" altLang="en-US"/>
              <a:pPr>
                <a:spcBef>
                  <a:spcPct val="0"/>
                </a:spcBef>
              </a:pPr>
              <a:t>6</a:t>
            </a:fld>
            <a:endParaRPr lang="en-US" altLang="en-US"/>
          </a:p>
        </p:txBody>
      </p:sp>
    </p:spTree>
    <p:extLst>
      <p:ext uri="{BB962C8B-B14F-4D97-AF65-F5344CB8AC3E}">
        <p14:creationId xmlns:p14="http://schemas.microsoft.com/office/powerpoint/2010/main" val="4862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CC04B6-40F3-451C-A231-881388EBD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48BB1C-3E31-49CE-8357-22A7D87D0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4D894C1-ECC3-4EE6-8BF7-B3E2A85A6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8CF842-A98D-4815-B695-77C5FA9D5BF1}" type="slidenum">
              <a:rPr lang="en-US" altLang="en-US"/>
              <a:pPr>
                <a:spcBef>
                  <a:spcPct val="0"/>
                </a:spcBef>
              </a:pPr>
              <a:t>7</a:t>
            </a:fld>
            <a:endParaRPr lang="en-US" altLang="en-US"/>
          </a:p>
        </p:txBody>
      </p:sp>
    </p:spTree>
    <p:extLst>
      <p:ext uri="{BB962C8B-B14F-4D97-AF65-F5344CB8AC3E}">
        <p14:creationId xmlns:p14="http://schemas.microsoft.com/office/powerpoint/2010/main" val="242561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46072D3-E825-4EAF-8E4A-DF6542F56B0E}"/>
              </a:ext>
            </a:extLst>
          </p:cNvPr>
          <p:cNvSpPr>
            <a:spLocks noGrp="1"/>
          </p:cNvSpPr>
          <p:nvPr>
            <p:ph type="dt" sz="half" idx="10"/>
          </p:nvPr>
        </p:nvSpPr>
        <p:spPr/>
        <p:txBody>
          <a:bodyPr/>
          <a:lstStyle>
            <a:lvl1pPr>
              <a:defRPr/>
            </a:lvl1pPr>
          </a:lstStyle>
          <a:p>
            <a:pPr>
              <a:defRPr/>
            </a:pPr>
            <a:fld id="{6E7F481A-C757-43BD-9620-78CE9A34C636}" type="datetime1">
              <a:rPr lang="en-US" altLang="en-US"/>
              <a:pPr>
                <a:defRPr/>
              </a:pPr>
              <a:t>5/21/2021</a:t>
            </a:fld>
            <a:endParaRPr lang="en-US" altLang="en-US"/>
          </a:p>
        </p:txBody>
      </p:sp>
      <p:sp>
        <p:nvSpPr>
          <p:cNvPr id="5" name="Footer Placeholder 4">
            <a:extLst>
              <a:ext uri="{FF2B5EF4-FFF2-40B4-BE49-F238E27FC236}">
                <a16:creationId xmlns:a16="http://schemas.microsoft.com/office/drawing/2014/main" id="{F6288265-B03C-4DF2-98E2-999D7F0103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AFDC66-C1E1-4D5A-A2EA-B1027147F311}"/>
              </a:ext>
            </a:extLst>
          </p:cNvPr>
          <p:cNvSpPr>
            <a:spLocks noGrp="1"/>
          </p:cNvSpPr>
          <p:nvPr>
            <p:ph type="sldNum" sz="quarter" idx="12"/>
          </p:nvPr>
        </p:nvSpPr>
        <p:spPr/>
        <p:txBody>
          <a:bodyPr/>
          <a:lstStyle>
            <a:lvl1pPr>
              <a:defRPr/>
            </a:lvl1pPr>
          </a:lstStyle>
          <a:p>
            <a:pPr>
              <a:defRPr/>
            </a:pPr>
            <a:fld id="{EF17B625-7A67-43A2-BC5B-0A183AF728A8}" type="slidenum">
              <a:rPr lang="en-US" altLang="en-US"/>
              <a:pPr>
                <a:defRPr/>
              </a:pPr>
              <a:t>‹#›</a:t>
            </a:fld>
            <a:endParaRPr lang="en-US" altLang="en-US"/>
          </a:p>
        </p:txBody>
      </p:sp>
    </p:spTree>
    <p:extLst>
      <p:ext uri="{BB962C8B-B14F-4D97-AF65-F5344CB8AC3E}">
        <p14:creationId xmlns:p14="http://schemas.microsoft.com/office/powerpoint/2010/main" val="421244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49675-54F4-4828-A68C-FE318CB99C91}"/>
              </a:ext>
            </a:extLst>
          </p:cNvPr>
          <p:cNvSpPr>
            <a:spLocks noGrp="1"/>
          </p:cNvSpPr>
          <p:nvPr>
            <p:ph type="dt" sz="half" idx="10"/>
          </p:nvPr>
        </p:nvSpPr>
        <p:spPr/>
        <p:txBody>
          <a:bodyPr/>
          <a:lstStyle>
            <a:lvl1pPr>
              <a:defRPr/>
            </a:lvl1pPr>
          </a:lstStyle>
          <a:p>
            <a:pPr>
              <a:defRPr/>
            </a:pPr>
            <a:fld id="{E88407ED-0A9C-4D13-91CC-BA2A0106CA89}" type="datetime1">
              <a:rPr lang="en-US" altLang="en-US"/>
              <a:pPr>
                <a:defRPr/>
              </a:pPr>
              <a:t>5/21/2021</a:t>
            </a:fld>
            <a:endParaRPr lang="en-US" altLang="en-US"/>
          </a:p>
        </p:txBody>
      </p:sp>
      <p:sp>
        <p:nvSpPr>
          <p:cNvPr id="5" name="Footer Placeholder 4">
            <a:extLst>
              <a:ext uri="{FF2B5EF4-FFF2-40B4-BE49-F238E27FC236}">
                <a16:creationId xmlns:a16="http://schemas.microsoft.com/office/drawing/2014/main" id="{CEB437E9-3D45-4649-98B6-481080BD76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656C81-A2F3-408E-8D4E-381AE16E7605}"/>
              </a:ext>
            </a:extLst>
          </p:cNvPr>
          <p:cNvSpPr>
            <a:spLocks noGrp="1"/>
          </p:cNvSpPr>
          <p:nvPr>
            <p:ph type="sldNum" sz="quarter" idx="12"/>
          </p:nvPr>
        </p:nvSpPr>
        <p:spPr/>
        <p:txBody>
          <a:bodyPr/>
          <a:lstStyle>
            <a:lvl1pPr>
              <a:defRPr/>
            </a:lvl1pPr>
          </a:lstStyle>
          <a:p>
            <a:pPr>
              <a:defRPr/>
            </a:pPr>
            <a:fld id="{360C0F1F-11C9-42B2-97AF-38340A81740B}" type="slidenum">
              <a:rPr lang="en-US" altLang="en-US"/>
              <a:pPr>
                <a:defRPr/>
              </a:pPr>
              <a:t>‹#›</a:t>
            </a:fld>
            <a:endParaRPr lang="en-US" altLang="en-US"/>
          </a:p>
        </p:txBody>
      </p:sp>
    </p:spTree>
    <p:extLst>
      <p:ext uri="{BB962C8B-B14F-4D97-AF65-F5344CB8AC3E}">
        <p14:creationId xmlns:p14="http://schemas.microsoft.com/office/powerpoint/2010/main" val="263053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55B2D-CCBD-4266-A324-1A73530E6732}"/>
              </a:ext>
            </a:extLst>
          </p:cNvPr>
          <p:cNvSpPr>
            <a:spLocks noGrp="1"/>
          </p:cNvSpPr>
          <p:nvPr>
            <p:ph type="dt" sz="half" idx="10"/>
          </p:nvPr>
        </p:nvSpPr>
        <p:spPr/>
        <p:txBody>
          <a:bodyPr/>
          <a:lstStyle>
            <a:lvl1pPr>
              <a:defRPr/>
            </a:lvl1pPr>
          </a:lstStyle>
          <a:p>
            <a:pPr>
              <a:defRPr/>
            </a:pPr>
            <a:fld id="{78FE371A-D05C-47A1-B310-333B4E319C09}" type="datetime1">
              <a:rPr lang="en-US" altLang="en-US"/>
              <a:pPr>
                <a:defRPr/>
              </a:pPr>
              <a:t>5/21/2021</a:t>
            </a:fld>
            <a:endParaRPr lang="en-US" altLang="en-US"/>
          </a:p>
        </p:txBody>
      </p:sp>
      <p:sp>
        <p:nvSpPr>
          <p:cNvPr id="5" name="Footer Placeholder 4">
            <a:extLst>
              <a:ext uri="{FF2B5EF4-FFF2-40B4-BE49-F238E27FC236}">
                <a16:creationId xmlns:a16="http://schemas.microsoft.com/office/drawing/2014/main" id="{B74EC980-02A1-4EEB-8D44-C47E314BFB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C771C4-7A2E-4A16-A81A-837C60859E87}"/>
              </a:ext>
            </a:extLst>
          </p:cNvPr>
          <p:cNvSpPr>
            <a:spLocks noGrp="1"/>
          </p:cNvSpPr>
          <p:nvPr>
            <p:ph type="sldNum" sz="quarter" idx="12"/>
          </p:nvPr>
        </p:nvSpPr>
        <p:spPr/>
        <p:txBody>
          <a:bodyPr/>
          <a:lstStyle>
            <a:lvl1pPr>
              <a:defRPr/>
            </a:lvl1pPr>
          </a:lstStyle>
          <a:p>
            <a:pPr>
              <a:defRPr/>
            </a:pPr>
            <a:fld id="{378E3C73-C7D8-4419-AB16-DD90645F9D52}" type="slidenum">
              <a:rPr lang="en-US" altLang="en-US"/>
              <a:pPr>
                <a:defRPr/>
              </a:pPr>
              <a:t>‹#›</a:t>
            </a:fld>
            <a:endParaRPr lang="en-US" altLang="en-US"/>
          </a:p>
        </p:txBody>
      </p:sp>
    </p:spTree>
    <p:extLst>
      <p:ext uri="{BB962C8B-B14F-4D97-AF65-F5344CB8AC3E}">
        <p14:creationId xmlns:p14="http://schemas.microsoft.com/office/powerpoint/2010/main" val="120362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C4216-1609-42E7-B5B7-110C6C1DD63D}"/>
              </a:ext>
            </a:extLst>
          </p:cNvPr>
          <p:cNvSpPr>
            <a:spLocks noGrp="1"/>
          </p:cNvSpPr>
          <p:nvPr>
            <p:ph type="dt" sz="half" idx="10"/>
          </p:nvPr>
        </p:nvSpPr>
        <p:spPr/>
        <p:txBody>
          <a:bodyPr/>
          <a:lstStyle>
            <a:lvl1pPr>
              <a:defRPr/>
            </a:lvl1pPr>
          </a:lstStyle>
          <a:p>
            <a:pPr>
              <a:defRPr/>
            </a:pPr>
            <a:fld id="{16BF3696-922D-472B-AA05-158B874CBF9E}" type="datetime1">
              <a:rPr lang="en-US" altLang="en-US"/>
              <a:pPr>
                <a:defRPr/>
              </a:pPr>
              <a:t>5/21/2021</a:t>
            </a:fld>
            <a:endParaRPr lang="en-US" altLang="en-US"/>
          </a:p>
        </p:txBody>
      </p:sp>
      <p:sp>
        <p:nvSpPr>
          <p:cNvPr id="5" name="Footer Placeholder 4">
            <a:extLst>
              <a:ext uri="{FF2B5EF4-FFF2-40B4-BE49-F238E27FC236}">
                <a16:creationId xmlns:a16="http://schemas.microsoft.com/office/drawing/2014/main" id="{2389BB68-329B-4010-AB1A-0A16409DD8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625945-BCBF-4670-91A8-13E2F1C0DA58}"/>
              </a:ext>
            </a:extLst>
          </p:cNvPr>
          <p:cNvSpPr>
            <a:spLocks noGrp="1"/>
          </p:cNvSpPr>
          <p:nvPr>
            <p:ph type="sldNum" sz="quarter" idx="12"/>
          </p:nvPr>
        </p:nvSpPr>
        <p:spPr/>
        <p:txBody>
          <a:bodyPr/>
          <a:lstStyle>
            <a:lvl1pPr>
              <a:defRPr/>
            </a:lvl1pPr>
          </a:lstStyle>
          <a:p>
            <a:pPr>
              <a:defRPr/>
            </a:pPr>
            <a:fld id="{F0AA1F02-5472-4715-B663-FCF5FB80F26A}" type="slidenum">
              <a:rPr lang="en-US" altLang="en-US"/>
              <a:pPr>
                <a:defRPr/>
              </a:pPr>
              <a:t>‹#›</a:t>
            </a:fld>
            <a:endParaRPr lang="en-US" altLang="en-US"/>
          </a:p>
        </p:txBody>
      </p:sp>
    </p:spTree>
    <p:extLst>
      <p:ext uri="{BB962C8B-B14F-4D97-AF65-F5344CB8AC3E}">
        <p14:creationId xmlns:p14="http://schemas.microsoft.com/office/powerpoint/2010/main" val="397774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122202-1279-451C-A611-1CAD1B137F57}"/>
              </a:ext>
            </a:extLst>
          </p:cNvPr>
          <p:cNvSpPr>
            <a:spLocks noGrp="1"/>
          </p:cNvSpPr>
          <p:nvPr>
            <p:ph type="dt" sz="half" idx="10"/>
          </p:nvPr>
        </p:nvSpPr>
        <p:spPr/>
        <p:txBody>
          <a:bodyPr/>
          <a:lstStyle>
            <a:lvl1pPr>
              <a:defRPr/>
            </a:lvl1pPr>
          </a:lstStyle>
          <a:p>
            <a:pPr>
              <a:defRPr/>
            </a:pPr>
            <a:fld id="{80BA29B9-FF0B-4CCF-B09A-2295AFE5E138}" type="datetime1">
              <a:rPr lang="en-US" altLang="en-US"/>
              <a:pPr>
                <a:defRPr/>
              </a:pPr>
              <a:t>5/21/2021</a:t>
            </a:fld>
            <a:endParaRPr lang="en-US" altLang="en-US"/>
          </a:p>
        </p:txBody>
      </p:sp>
      <p:sp>
        <p:nvSpPr>
          <p:cNvPr id="5" name="Footer Placeholder 4">
            <a:extLst>
              <a:ext uri="{FF2B5EF4-FFF2-40B4-BE49-F238E27FC236}">
                <a16:creationId xmlns:a16="http://schemas.microsoft.com/office/drawing/2014/main" id="{45A79598-7ADD-4EA0-B685-119CB989DA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B657A8-625A-48A4-B7E4-D50D215D82D5}"/>
              </a:ext>
            </a:extLst>
          </p:cNvPr>
          <p:cNvSpPr>
            <a:spLocks noGrp="1"/>
          </p:cNvSpPr>
          <p:nvPr>
            <p:ph type="sldNum" sz="quarter" idx="12"/>
          </p:nvPr>
        </p:nvSpPr>
        <p:spPr/>
        <p:txBody>
          <a:bodyPr/>
          <a:lstStyle>
            <a:lvl1pPr>
              <a:defRPr/>
            </a:lvl1pPr>
          </a:lstStyle>
          <a:p>
            <a:pPr>
              <a:defRPr/>
            </a:pPr>
            <a:fld id="{879B3692-1E4D-4327-B559-1B27AE1DFBFF}" type="slidenum">
              <a:rPr lang="en-US" altLang="en-US"/>
              <a:pPr>
                <a:defRPr/>
              </a:pPr>
              <a:t>‹#›</a:t>
            </a:fld>
            <a:endParaRPr lang="en-US" altLang="en-US"/>
          </a:p>
        </p:txBody>
      </p:sp>
    </p:spTree>
    <p:extLst>
      <p:ext uri="{BB962C8B-B14F-4D97-AF65-F5344CB8AC3E}">
        <p14:creationId xmlns:p14="http://schemas.microsoft.com/office/powerpoint/2010/main" val="79044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BB105CA-A8C5-45F4-BCE3-D6FC8BB66D97}"/>
              </a:ext>
            </a:extLst>
          </p:cNvPr>
          <p:cNvSpPr>
            <a:spLocks noGrp="1"/>
          </p:cNvSpPr>
          <p:nvPr>
            <p:ph type="dt" sz="half" idx="10"/>
          </p:nvPr>
        </p:nvSpPr>
        <p:spPr/>
        <p:txBody>
          <a:bodyPr/>
          <a:lstStyle>
            <a:lvl1pPr>
              <a:defRPr/>
            </a:lvl1pPr>
          </a:lstStyle>
          <a:p>
            <a:pPr>
              <a:defRPr/>
            </a:pPr>
            <a:fld id="{85B43944-C323-4FCF-95B3-2D47A57FE5C6}" type="datetime1">
              <a:rPr lang="en-US" altLang="en-US"/>
              <a:pPr>
                <a:defRPr/>
              </a:pPr>
              <a:t>5/21/2021</a:t>
            </a:fld>
            <a:endParaRPr lang="en-US" altLang="en-US"/>
          </a:p>
        </p:txBody>
      </p:sp>
      <p:sp>
        <p:nvSpPr>
          <p:cNvPr id="6" name="Footer Placeholder 4">
            <a:extLst>
              <a:ext uri="{FF2B5EF4-FFF2-40B4-BE49-F238E27FC236}">
                <a16:creationId xmlns:a16="http://schemas.microsoft.com/office/drawing/2014/main" id="{C1364B3F-9CEA-4417-9614-10EA0A5A7C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773823-89E1-4AB8-8C79-55116587AD80}"/>
              </a:ext>
            </a:extLst>
          </p:cNvPr>
          <p:cNvSpPr>
            <a:spLocks noGrp="1"/>
          </p:cNvSpPr>
          <p:nvPr>
            <p:ph type="sldNum" sz="quarter" idx="12"/>
          </p:nvPr>
        </p:nvSpPr>
        <p:spPr/>
        <p:txBody>
          <a:bodyPr/>
          <a:lstStyle>
            <a:lvl1pPr>
              <a:defRPr/>
            </a:lvl1pPr>
          </a:lstStyle>
          <a:p>
            <a:pPr>
              <a:defRPr/>
            </a:pPr>
            <a:fld id="{289A5DCB-55CC-4567-ACEC-9F2124066C0E}" type="slidenum">
              <a:rPr lang="en-US" altLang="en-US"/>
              <a:pPr>
                <a:defRPr/>
              </a:pPr>
              <a:t>‹#›</a:t>
            </a:fld>
            <a:endParaRPr lang="en-US" altLang="en-US"/>
          </a:p>
        </p:txBody>
      </p:sp>
    </p:spTree>
    <p:extLst>
      <p:ext uri="{BB962C8B-B14F-4D97-AF65-F5344CB8AC3E}">
        <p14:creationId xmlns:p14="http://schemas.microsoft.com/office/powerpoint/2010/main" val="207945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59479BA-2BF1-4408-8863-6F5E6ABB84B0}"/>
              </a:ext>
            </a:extLst>
          </p:cNvPr>
          <p:cNvSpPr>
            <a:spLocks noGrp="1"/>
          </p:cNvSpPr>
          <p:nvPr>
            <p:ph type="dt" sz="half" idx="10"/>
          </p:nvPr>
        </p:nvSpPr>
        <p:spPr/>
        <p:txBody>
          <a:bodyPr/>
          <a:lstStyle>
            <a:lvl1pPr>
              <a:defRPr/>
            </a:lvl1pPr>
          </a:lstStyle>
          <a:p>
            <a:pPr>
              <a:defRPr/>
            </a:pPr>
            <a:fld id="{50D37964-9BB5-444D-B0A2-CCD076F2253A}" type="datetime1">
              <a:rPr lang="en-US" altLang="en-US"/>
              <a:pPr>
                <a:defRPr/>
              </a:pPr>
              <a:t>5/21/2021</a:t>
            </a:fld>
            <a:endParaRPr lang="en-US" altLang="en-US"/>
          </a:p>
        </p:txBody>
      </p:sp>
      <p:sp>
        <p:nvSpPr>
          <p:cNvPr id="8" name="Footer Placeholder 4">
            <a:extLst>
              <a:ext uri="{FF2B5EF4-FFF2-40B4-BE49-F238E27FC236}">
                <a16:creationId xmlns:a16="http://schemas.microsoft.com/office/drawing/2014/main" id="{BCCE62C5-5345-43D2-90A8-FF48BE673D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D9624B6-6C2D-4759-ACE3-B69E05441645}"/>
              </a:ext>
            </a:extLst>
          </p:cNvPr>
          <p:cNvSpPr>
            <a:spLocks noGrp="1"/>
          </p:cNvSpPr>
          <p:nvPr>
            <p:ph type="sldNum" sz="quarter" idx="12"/>
          </p:nvPr>
        </p:nvSpPr>
        <p:spPr/>
        <p:txBody>
          <a:bodyPr/>
          <a:lstStyle>
            <a:lvl1pPr>
              <a:defRPr/>
            </a:lvl1pPr>
          </a:lstStyle>
          <a:p>
            <a:pPr>
              <a:defRPr/>
            </a:pPr>
            <a:fld id="{1EC923E5-1DE9-4C86-A29B-FA3557AA6B47}" type="slidenum">
              <a:rPr lang="en-US" altLang="en-US"/>
              <a:pPr>
                <a:defRPr/>
              </a:pPr>
              <a:t>‹#›</a:t>
            </a:fld>
            <a:endParaRPr lang="en-US" altLang="en-US"/>
          </a:p>
        </p:txBody>
      </p:sp>
    </p:spTree>
    <p:extLst>
      <p:ext uri="{BB962C8B-B14F-4D97-AF65-F5344CB8AC3E}">
        <p14:creationId xmlns:p14="http://schemas.microsoft.com/office/powerpoint/2010/main" val="376071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69D23BA-26FB-4D46-B132-6C5C43EAD7F5}"/>
              </a:ext>
            </a:extLst>
          </p:cNvPr>
          <p:cNvSpPr>
            <a:spLocks noGrp="1"/>
          </p:cNvSpPr>
          <p:nvPr>
            <p:ph type="dt" sz="half" idx="10"/>
          </p:nvPr>
        </p:nvSpPr>
        <p:spPr/>
        <p:txBody>
          <a:bodyPr/>
          <a:lstStyle>
            <a:lvl1pPr>
              <a:defRPr/>
            </a:lvl1pPr>
          </a:lstStyle>
          <a:p>
            <a:pPr>
              <a:defRPr/>
            </a:pPr>
            <a:fld id="{F5954FAB-5032-40BA-8D6D-06D29AB0E02A}" type="datetime1">
              <a:rPr lang="en-US" altLang="en-US"/>
              <a:pPr>
                <a:defRPr/>
              </a:pPr>
              <a:t>5/21/2021</a:t>
            </a:fld>
            <a:endParaRPr lang="en-US" altLang="en-US"/>
          </a:p>
        </p:txBody>
      </p:sp>
      <p:sp>
        <p:nvSpPr>
          <p:cNvPr id="4" name="Footer Placeholder 4">
            <a:extLst>
              <a:ext uri="{FF2B5EF4-FFF2-40B4-BE49-F238E27FC236}">
                <a16:creationId xmlns:a16="http://schemas.microsoft.com/office/drawing/2014/main" id="{D1B6B2BC-4187-4966-9ECB-64EF8A4379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1D7C85E-96AC-4F20-BA56-F3DBC8925D27}"/>
              </a:ext>
            </a:extLst>
          </p:cNvPr>
          <p:cNvSpPr>
            <a:spLocks noGrp="1"/>
          </p:cNvSpPr>
          <p:nvPr>
            <p:ph type="sldNum" sz="quarter" idx="12"/>
          </p:nvPr>
        </p:nvSpPr>
        <p:spPr/>
        <p:txBody>
          <a:bodyPr/>
          <a:lstStyle>
            <a:lvl1pPr>
              <a:defRPr/>
            </a:lvl1pPr>
          </a:lstStyle>
          <a:p>
            <a:pPr>
              <a:defRPr/>
            </a:pPr>
            <a:fld id="{DD5C35E1-85E1-49B9-8A99-6A2A3BE3788E}" type="slidenum">
              <a:rPr lang="en-US" altLang="en-US"/>
              <a:pPr>
                <a:defRPr/>
              </a:pPr>
              <a:t>‹#›</a:t>
            </a:fld>
            <a:endParaRPr lang="en-US" altLang="en-US"/>
          </a:p>
        </p:txBody>
      </p:sp>
    </p:spTree>
    <p:extLst>
      <p:ext uri="{BB962C8B-B14F-4D97-AF65-F5344CB8AC3E}">
        <p14:creationId xmlns:p14="http://schemas.microsoft.com/office/powerpoint/2010/main" val="218041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0F1F90-315A-450B-9D1B-A976641FC955}"/>
              </a:ext>
            </a:extLst>
          </p:cNvPr>
          <p:cNvSpPr>
            <a:spLocks noGrp="1"/>
          </p:cNvSpPr>
          <p:nvPr>
            <p:ph type="dt" sz="half" idx="10"/>
          </p:nvPr>
        </p:nvSpPr>
        <p:spPr/>
        <p:txBody>
          <a:bodyPr/>
          <a:lstStyle>
            <a:lvl1pPr>
              <a:defRPr/>
            </a:lvl1pPr>
          </a:lstStyle>
          <a:p>
            <a:pPr>
              <a:defRPr/>
            </a:pPr>
            <a:fld id="{69A9C885-9344-4B9E-9507-4637E23D2E64}" type="datetime1">
              <a:rPr lang="en-US" altLang="en-US"/>
              <a:pPr>
                <a:defRPr/>
              </a:pPr>
              <a:t>5/21/2021</a:t>
            </a:fld>
            <a:endParaRPr lang="en-US" altLang="en-US"/>
          </a:p>
        </p:txBody>
      </p:sp>
      <p:sp>
        <p:nvSpPr>
          <p:cNvPr id="3" name="Footer Placeholder 4">
            <a:extLst>
              <a:ext uri="{FF2B5EF4-FFF2-40B4-BE49-F238E27FC236}">
                <a16:creationId xmlns:a16="http://schemas.microsoft.com/office/drawing/2014/main" id="{CFDDBC28-DAC8-45EA-8C59-2E662E6D4F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A6F01EF-B051-4013-ADA6-A94A95693833}"/>
              </a:ext>
            </a:extLst>
          </p:cNvPr>
          <p:cNvSpPr>
            <a:spLocks noGrp="1"/>
          </p:cNvSpPr>
          <p:nvPr>
            <p:ph type="sldNum" sz="quarter" idx="12"/>
          </p:nvPr>
        </p:nvSpPr>
        <p:spPr/>
        <p:txBody>
          <a:bodyPr/>
          <a:lstStyle>
            <a:lvl1pPr>
              <a:defRPr/>
            </a:lvl1pPr>
          </a:lstStyle>
          <a:p>
            <a:pPr>
              <a:defRPr/>
            </a:pPr>
            <a:fld id="{609488E2-CD4A-4ABC-BBB3-6F647F2F7CB2}" type="slidenum">
              <a:rPr lang="en-US" altLang="en-US"/>
              <a:pPr>
                <a:defRPr/>
              </a:pPr>
              <a:t>‹#›</a:t>
            </a:fld>
            <a:endParaRPr lang="en-US" altLang="en-US"/>
          </a:p>
        </p:txBody>
      </p:sp>
    </p:spTree>
    <p:extLst>
      <p:ext uri="{BB962C8B-B14F-4D97-AF65-F5344CB8AC3E}">
        <p14:creationId xmlns:p14="http://schemas.microsoft.com/office/powerpoint/2010/main" val="333196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1FA2DD-CE25-4DC0-958C-62D3794E0D9C}"/>
              </a:ext>
            </a:extLst>
          </p:cNvPr>
          <p:cNvSpPr>
            <a:spLocks noGrp="1"/>
          </p:cNvSpPr>
          <p:nvPr>
            <p:ph type="dt" sz="half" idx="10"/>
          </p:nvPr>
        </p:nvSpPr>
        <p:spPr/>
        <p:txBody>
          <a:bodyPr/>
          <a:lstStyle>
            <a:lvl1pPr>
              <a:defRPr/>
            </a:lvl1pPr>
          </a:lstStyle>
          <a:p>
            <a:pPr>
              <a:defRPr/>
            </a:pPr>
            <a:fld id="{6321B9AA-FE2B-4003-B61F-E59EDF2D6099}" type="datetime1">
              <a:rPr lang="en-US" altLang="en-US"/>
              <a:pPr>
                <a:defRPr/>
              </a:pPr>
              <a:t>5/21/2021</a:t>
            </a:fld>
            <a:endParaRPr lang="en-US" altLang="en-US"/>
          </a:p>
        </p:txBody>
      </p:sp>
      <p:sp>
        <p:nvSpPr>
          <p:cNvPr id="6" name="Footer Placeholder 4">
            <a:extLst>
              <a:ext uri="{FF2B5EF4-FFF2-40B4-BE49-F238E27FC236}">
                <a16:creationId xmlns:a16="http://schemas.microsoft.com/office/drawing/2014/main" id="{EC79192F-142F-474B-BF98-E8A8814F6E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163D3-E8D1-4A81-A589-06CCFF17FC28}"/>
              </a:ext>
            </a:extLst>
          </p:cNvPr>
          <p:cNvSpPr>
            <a:spLocks noGrp="1"/>
          </p:cNvSpPr>
          <p:nvPr>
            <p:ph type="sldNum" sz="quarter" idx="12"/>
          </p:nvPr>
        </p:nvSpPr>
        <p:spPr/>
        <p:txBody>
          <a:bodyPr/>
          <a:lstStyle>
            <a:lvl1pPr>
              <a:defRPr/>
            </a:lvl1pPr>
          </a:lstStyle>
          <a:p>
            <a:pPr>
              <a:defRPr/>
            </a:pPr>
            <a:fld id="{4CB0DA00-A178-4C93-BBD1-37513CBD90AA}" type="slidenum">
              <a:rPr lang="en-US" altLang="en-US"/>
              <a:pPr>
                <a:defRPr/>
              </a:pPr>
              <a:t>‹#›</a:t>
            </a:fld>
            <a:endParaRPr lang="en-US" altLang="en-US"/>
          </a:p>
        </p:txBody>
      </p:sp>
    </p:spTree>
    <p:extLst>
      <p:ext uri="{BB962C8B-B14F-4D97-AF65-F5344CB8AC3E}">
        <p14:creationId xmlns:p14="http://schemas.microsoft.com/office/powerpoint/2010/main" val="4827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B395AD4-45EE-43CA-8548-652BC81E671A}"/>
              </a:ext>
            </a:extLst>
          </p:cNvPr>
          <p:cNvSpPr>
            <a:spLocks noGrp="1"/>
          </p:cNvSpPr>
          <p:nvPr>
            <p:ph type="dt" sz="half" idx="10"/>
          </p:nvPr>
        </p:nvSpPr>
        <p:spPr/>
        <p:txBody>
          <a:bodyPr/>
          <a:lstStyle>
            <a:lvl1pPr>
              <a:defRPr/>
            </a:lvl1pPr>
          </a:lstStyle>
          <a:p>
            <a:pPr>
              <a:defRPr/>
            </a:pPr>
            <a:fld id="{67D6E7B9-D581-4378-BF72-8ED983CD0824}" type="datetime1">
              <a:rPr lang="en-US" altLang="en-US"/>
              <a:pPr>
                <a:defRPr/>
              </a:pPr>
              <a:t>5/21/2021</a:t>
            </a:fld>
            <a:endParaRPr lang="en-US" altLang="en-US"/>
          </a:p>
        </p:txBody>
      </p:sp>
      <p:sp>
        <p:nvSpPr>
          <p:cNvPr id="6" name="Footer Placeholder 4">
            <a:extLst>
              <a:ext uri="{FF2B5EF4-FFF2-40B4-BE49-F238E27FC236}">
                <a16:creationId xmlns:a16="http://schemas.microsoft.com/office/drawing/2014/main" id="{29B0F542-5F39-45C9-8ED4-4D5DDE2180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671649-32AD-44C7-B052-D39EDDE75779}"/>
              </a:ext>
            </a:extLst>
          </p:cNvPr>
          <p:cNvSpPr>
            <a:spLocks noGrp="1"/>
          </p:cNvSpPr>
          <p:nvPr>
            <p:ph type="sldNum" sz="quarter" idx="12"/>
          </p:nvPr>
        </p:nvSpPr>
        <p:spPr/>
        <p:txBody>
          <a:bodyPr/>
          <a:lstStyle>
            <a:lvl1pPr>
              <a:defRPr/>
            </a:lvl1pPr>
          </a:lstStyle>
          <a:p>
            <a:pPr>
              <a:defRPr/>
            </a:pPr>
            <a:fld id="{D43ADE5B-BE71-49D4-802D-FAFA353FFB9C}" type="slidenum">
              <a:rPr lang="en-US" altLang="en-US"/>
              <a:pPr>
                <a:defRPr/>
              </a:pPr>
              <a:t>‹#›</a:t>
            </a:fld>
            <a:endParaRPr lang="en-US" altLang="en-US"/>
          </a:p>
        </p:txBody>
      </p:sp>
    </p:spTree>
    <p:extLst>
      <p:ext uri="{BB962C8B-B14F-4D97-AF65-F5344CB8AC3E}">
        <p14:creationId xmlns:p14="http://schemas.microsoft.com/office/powerpoint/2010/main" val="59497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1BB5223-423B-4443-96BF-F73441EA5BF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2236C16-F6C8-45C0-9E49-5D3FCA232EC9}"/>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8FB182-52D9-4E1E-AF4A-F25FA6C439AD}"/>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E4AE185C-7197-4971-AFC5-F01C40ECBA40}" type="datetime1">
              <a:rPr lang="en-US" altLang="en-US"/>
              <a:pPr>
                <a:defRPr/>
              </a:pPr>
              <a:t>5/21/2021</a:t>
            </a:fld>
            <a:endParaRPr lang="en-US" altLang="en-US"/>
          </a:p>
        </p:txBody>
      </p:sp>
      <p:sp>
        <p:nvSpPr>
          <p:cNvPr id="5" name="Footer Placeholder 4">
            <a:extLst>
              <a:ext uri="{FF2B5EF4-FFF2-40B4-BE49-F238E27FC236}">
                <a16:creationId xmlns:a16="http://schemas.microsoft.com/office/drawing/2014/main" id="{75FFEAE7-C9F7-489A-969B-7606366B1F3D}"/>
              </a:ext>
            </a:extLst>
          </p:cNvPr>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46E95D55-C10E-49CF-8062-944DF71BCA5F}"/>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4B80908-4AF4-4061-96A6-153B34C957BC}" type="slidenum">
              <a:rPr lang="en-US" altLang="en-US"/>
              <a:pPr>
                <a:defRPr/>
              </a:pPr>
              <a:t>‹#›</a:t>
            </a:fld>
            <a:endParaRPr lang="en-US" altLang="en-US"/>
          </a:p>
        </p:txBody>
      </p:sp>
    </p:spTree>
    <p:extLst>
      <p:ext uri="{BB962C8B-B14F-4D97-AF65-F5344CB8AC3E}">
        <p14:creationId xmlns:p14="http://schemas.microsoft.com/office/powerpoint/2010/main" val="1644140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mjinc-my.sharepoint.com/:f:/p/afrosino/EuzZof-ITAhNnfRzaH6wEwcBkw_TVF9eSmDna9tyDxQvYg?e=dLL4rv" TargetMode="Externa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44E55D-73FE-44BA-ACA4-27CC187321D4}"/>
              </a:ext>
            </a:extLst>
          </p:cNvPr>
          <p:cNvSpPr>
            <a:spLocks noChangeArrowheads="1"/>
          </p:cNvSpPr>
          <p:nvPr/>
        </p:nvSpPr>
        <p:spPr bwMode="auto">
          <a:xfrm>
            <a:off x="85851" y="1396339"/>
            <a:ext cx="3503613" cy="5148262"/>
          </a:xfrm>
          <a:prstGeom prst="rect">
            <a:avLst/>
          </a:prstGeom>
          <a:solidFill>
            <a:schemeClr val="bg1"/>
          </a:solidFill>
          <a:ln>
            <a:noFill/>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99CC"/>
              </a:solidFill>
            </a:endParaRPr>
          </a:p>
        </p:txBody>
      </p:sp>
      <p:sp>
        <p:nvSpPr>
          <p:cNvPr id="15363" name="TextBox 8">
            <a:extLst>
              <a:ext uri="{FF2B5EF4-FFF2-40B4-BE49-F238E27FC236}">
                <a16:creationId xmlns:a16="http://schemas.microsoft.com/office/drawing/2014/main" id="{2E65F456-F246-4F29-A494-C20F8E192074}"/>
              </a:ext>
            </a:extLst>
          </p:cNvPr>
          <p:cNvSpPr txBox="1">
            <a:spLocks noChangeArrowheads="1"/>
          </p:cNvSpPr>
          <p:nvPr/>
        </p:nvSpPr>
        <p:spPr bwMode="auto">
          <a:xfrm>
            <a:off x="159186" y="2104512"/>
            <a:ext cx="3803374"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400"/>
              </a:lnSpc>
              <a:spcBef>
                <a:spcPct val="0"/>
              </a:spcBef>
              <a:buFontTx/>
              <a:buNone/>
            </a:pPr>
            <a:r>
              <a:rPr lang="en-US" altLang="en-US" sz="4800" b="1" dirty="0">
                <a:solidFill>
                  <a:srgbClr val="261B6B"/>
                </a:solidFill>
              </a:rPr>
              <a:t>Port of Albany</a:t>
            </a:r>
          </a:p>
        </p:txBody>
      </p:sp>
      <p:sp>
        <p:nvSpPr>
          <p:cNvPr id="15364" name="TextBox 9">
            <a:extLst>
              <a:ext uri="{FF2B5EF4-FFF2-40B4-BE49-F238E27FC236}">
                <a16:creationId xmlns:a16="http://schemas.microsoft.com/office/drawing/2014/main" id="{09941E95-5C05-4112-95D8-04D0257D0DCF}"/>
              </a:ext>
            </a:extLst>
          </p:cNvPr>
          <p:cNvSpPr txBox="1">
            <a:spLocks noChangeArrowheads="1"/>
          </p:cNvSpPr>
          <p:nvPr/>
        </p:nvSpPr>
        <p:spPr bwMode="auto">
          <a:xfrm>
            <a:off x="159186" y="2875154"/>
            <a:ext cx="350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tx2">
                    <a:lumMod val="60000"/>
                    <a:lumOff val="40000"/>
                  </a:schemeClr>
                </a:solidFill>
              </a:rPr>
              <a:t>3D Visualization for Port Expansion and Offshore Wind Attraction Site</a:t>
            </a:r>
          </a:p>
        </p:txBody>
      </p:sp>
      <p:sp>
        <p:nvSpPr>
          <p:cNvPr id="15366" name="TextBox 11">
            <a:extLst>
              <a:ext uri="{FF2B5EF4-FFF2-40B4-BE49-F238E27FC236}">
                <a16:creationId xmlns:a16="http://schemas.microsoft.com/office/drawing/2014/main" id="{8CC4805A-F522-4E37-B61F-82C598680C4A}"/>
              </a:ext>
            </a:extLst>
          </p:cNvPr>
          <p:cNvSpPr txBox="1">
            <a:spLocks noChangeArrowheads="1"/>
          </p:cNvSpPr>
          <p:nvPr/>
        </p:nvSpPr>
        <p:spPr bwMode="auto">
          <a:xfrm>
            <a:off x="149880" y="414264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Communications/ Video</a:t>
            </a:r>
          </a:p>
        </p:txBody>
      </p:sp>
      <p:cxnSp>
        <p:nvCxnSpPr>
          <p:cNvPr id="14" name="Straight Connector 13">
            <a:extLst>
              <a:ext uri="{FF2B5EF4-FFF2-40B4-BE49-F238E27FC236}">
                <a16:creationId xmlns:a16="http://schemas.microsoft.com/office/drawing/2014/main" id="{738EBDA2-2959-49BC-A423-9F654E18E125}"/>
              </a:ext>
            </a:extLst>
          </p:cNvPr>
          <p:cNvCxnSpPr/>
          <p:nvPr/>
        </p:nvCxnSpPr>
        <p:spPr>
          <a:xfrm rot="10800000">
            <a:off x="0" y="2085975"/>
            <a:ext cx="9144000" cy="1588"/>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504732-4FCC-4543-8482-6BE0FAEEE75C}"/>
              </a:ext>
            </a:extLst>
          </p:cNvPr>
          <p:cNvPicPr>
            <a:picLocks noChangeAspect="1"/>
          </p:cNvPicPr>
          <p:nvPr/>
        </p:nvPicPr>
        <p:blipFill>
          <a:blip r:embed="rId3"/>
          <a:stretch>
            <a:fillRect/>
          </a:stretch>
        </p:blipFill>
        <p:spPr>
          <a:xfrm>
            <a:off x="256414" y="198438"/>
            <a:ext cx="3330164" cy="1197901"/>
          </a:xfrm>
          <a:prstGeom prst="rect">
            <a:avLst/>
          </a:prstGeom>
        </p:spPr>
      </p:pic>
      <p:sp>
        <p:nvSpPr>
          <p:cNvPr id="5" name="Title 4">
            <a:extLst>
              <a:ext uri="{FF2B5EF4-FFF2-40B4-BE49-F238E27FC236}">
                <a16:creationId xmlns:a16="http://schemas.microsoft.com/office/drawing/2014/main" id="{8D046835-14FF-4680-B6BA-F69FC886B348}"/>
              </a:ext>
            </a:extLst>
          </p:cNvPr>
          <p:cNvSpPr>
            <a:spLocks noGrp="1"/>
          </p:cNvSpPr>
          <p:nvPr>
            <p:ph type="title"/>
          </p:nvPr>
        </p:nvSpPr>
        <p:spPr/>
        <p:txBody>
          <a:bodyPr/>
          <a:lstStyle/>
          <a:p>
            <a:pPr algn="r"/>
            <a:r>
              <a:rPr lang="en-US" dirty="0"/>
              <a:t>Lighthouse Awards</a:t>
            </a:r>
          </a:p>
        </p:txBody>
      </p:sp>
      <p:pic>
        <p:nvPicPr>
          <p:cNvPr id="4" name="Picture 3" descr="Logo, company name&#10;&#10;Description automatically generated">
            <a:extLst>
              <a:ext uri="{FF2B5EF4-FFF2-40B4-BE49-F238E27FC236}">
                <a16:creationId xmlns:a16="http://schemas.microsoft.com/office/drawing/2014/main" id="{6EB2677A-09D0-448C-BD46-B0B38C56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39" y="4981356"/>
            <a:ext cx="3143712" cy="1304640"/>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AD00532D-3544-4B73-9284-A7BBD92E3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4604" y="1481806"/>
            <a:ext cx="4426225" cy="2950817"/>
          </a:xfrm>
          <a:prstGeom prst="rect">
            <a:avLst/>
          </a:prstGeom>
        </p:spPr>
      </p:pic>
      <p:sp>
        <p:nvSpPr>
          <p:cNvPr id="8" name="TextBox 7">
            <a:extLst>
              <a:ext uri="{FF2B5EF4-FFF2-40B4-BE49-F238E27FC236}">
                <a16:creationId xmlns:a16="http://schemas.microsoft.com/office/drawing/2014/main" id="{5D87FDBF-6FBC-4888-8401-C3CA854128B4}"/>
              </a:ext>
            </a:extLst>
          </p:cNvPr>
          <p:cNvSpPr txBox="1"/>
          <p:nvPr/>
        </p:nvSpPr>
        <p:spPr>
          <a:xfrm>
            <a:off x="4324603" y="4658190"/>
            <a:ext cx="4426225" cy="523220"/>
          </a:xfrm>
          <a:prstGeom prst="rect">
            <a:avLst/>
          </a:prstGeom>
          <a:noFill/>
        </p:spPr>
        <p:txBody>
          <a:bodyPr wrap="square" rtlCol="0">
            <a:spAutoFit/>
          </a:bodyPr>
          <a:lstStyle/>
          <a:p>
            <a:pPr algn="ctr"/>
            <a:r>
              <a:rPr lang="en-US" sz="1400" i="1" dirty="0">
                <a:solidFill>
                  <a:schemeClr val="tx2">
                    <a:lumMod val="75000"/>
                  </a:schemeClr>
                </a:solidFill>
              </a:rPr>
              <a:t>Rendering of Newly Leased 80-acre Offshore Wind Tower Manufacturing Facility</a:t>
            </a:r>
          </a:p>
        </p:txBody>
      </p:sp>
      <p:sp>
        <p:nvSpPr>
          <p:cNvPr id="9" name="TextBox 8">
            <a:extLst>
              <a:ext uri="{FF2B5EF4-FFF2-40B4-BE49-F238E27FC236}">
                <a16:creationId xmlns:a16="http://schemas.microsoft.com/office/drawing/2014/main" id="{AF55A9C0-DDE5-414F-AE7D-B8A954A631E2}"/>
              </a:ext>
            </a:extLst>
          </p:cNvPr>
          <p:cNvSpPr txBox="1"/>
          <p:nvPr/>
        </p:nvSpPr>
        <p:spPr>
          <a:xfrm>
            <a:off x="4324602" y="5197582"/>
            <a:ext cx="4426225" cy="1477328"/>
          </a:xfrm>
          <a:prstGeom prst="rect">
            <a:avLst/>
          </a:prstGeom>
          <a:noFill/>
        </p:spPr>
        <p:txBody>
          <a:bodyPr wrap="square" rtlCol="0">
            <a:spAutoFit/>
          </a:bodyPr>
          <a:lstStyle/>
          <a:p>
            <a:r>
              <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Run</a:t>
            </a:r>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rPr>
              <a:t> time: 3:11</a:t>
            </a:r>
            <a:endParaRPr lang="en-US"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endParaRP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https://mjinc-my.sharepoint.com/:f:/p/afrosino/EuzZof-ITAhNnfRzaH6wEwcBkw_TVF9eSmDna9tyDxQvYg?e=dLL4rv</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44E55D-73FE-44BA-ACA4-27CC187321D4}"/>
              </a:ext>
            </a:extLst>
          </p:cNvPr>
          <p:cNvSpPr>
            <a:spLocks noChangeArrowheads="1"/>
          </p:cNvSpPr>
          <p:nvPr/>
        </p:nvSpPr>
        <p:spPr bwMode="auto">
          <a:xfrm>
            <a:off x="82965" y="1396339"/>
            <a:ext cx="3503613" cy="5148262"/>
          </a:xfrm>
          <a:prstGeom prst="rect">
            <a:avLst/>
          </a:prstGeom>
          <a:solidFill>
            <a:schemeClr val="bg1"/>
          </a:solidFill>
          <a:ln>
            <a:noFill/>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99CC"/>
              </a:solidFill>
            </a:endParaRPr>
          </a:p>
        </p:txBody>
      </p:sp>
      <p:sp>
        <p:nvSpPr>
          <p:cNvPr id="15363" name="TextBox 8">
            <a:extLst>
              <a:ext uri="{FF2B5EF4-FFF2-40B4-BE49-F238E27FC236}">
                <a16:creationId xmlns:a16="http://schemas.microsoft.com/office/drawing/2014/main" id="{2E65F456-F246-4F29-A494-C20F8E192074}"/>
              </a:ext>
            </a:extLst>
          </p:cNvPr>
          <p:cNvSpPr txBox="1">
            <a:spLocks noChangeArrowheads="1"/>
          </p:cNvSpPr>
          <p:nvPr/>
        </p:nvSpPr>
        <p:spPr bwMode="auto">
          <a:xfrm>
            <a:off x="163565" y="2101850"/>
            <a:ext cx="3803374"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400"/>
              </a:lnSpc>
              <a:spcBef>
                <a:spcPct val="0"/>
              </a:spcBef>
              <a:buFontTx/>
              <a:buNone/>
            </a:pPr>
            <a:r>
              <a:rPr lang="en-US" altLang="en-US" sz="4800" b="1" dirty="0">
                <a:solidFill>
                  <a:srgbClr val="261B6B"/>
                </a:solidFill>
              </a:rPr>
              <a:t>Port of Albany</a:t>
            </a:r>
          </a:p>
        </p:txBody>
      </p:sp>
      <p:sp>
        <p:nvSpPr>
          <p:cNvPr id="15366" name="TextBox 11">
            <a:extLst>
              <a:ext uri="{FF2B5EF4-FFF2-40B4-BE49-F238E27FC236}">
                <a16:creationId xmlns:a16="http://schemas.microsoft.com/office/drawing/2014/main" id="{8CC4805A-F522-4E37-B61F-82C598680C4A}"/>
              </a:ext>
            </a:extLst>
          </p:cNvPr>
          <p:cNvSpPr txBox="1">
            <a:spLocks noChangeArrowheads="1"/>
          </p:cNvSpPr>
          <p:nvPr/>
        </p:nvSpPr>
        <p:spPr bwMode="auto">
          <a:xfrm>
            <a:off x="149880" y="414264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Communications/ Video</a:t>
            </a:r>
          </a:p>
        </p:txBody>
      </p:sp>
      <p:cxnSp>
        <p:nvCxnSpPr>
          <p:cNvPr id="14" name="Straight Connector 13">
            <a:extLst>
              <a:ext uri="{FF2B5EF4-FFF2-40B4-BE49-F238E27FC236}">
                <a16:creationId xmlns:a16="http://schemas.microsoft.com/office/drawing/2014/main" id="{738EBDA2-2959-49BC-A423-9F654E18E125}"/>
              </a:ext>
            </a:extLst>
          </p:cNvPr>
          <p:cNvCxnSpPr/>
          <p:nvPr/>
        </p:nvCxnSpPr>
        <p:spPr>
          <a:xfrm rot="10800000">
            <a:off x="0" y="2085975"/>
            <a:ext cx="9144000" cy="1588"/>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504732-4FCC-4543-8482-6BE0FAEEE75C}"/>
              </a:ext>
            </a:extLst>
          </p:cNvPr>
          <p:cNvPicPr>
            <a:picLocks noChangeAspect="1"/>
          </p:cNvPicPr>
          <p:nvPr/>
        </p:nvPicPr>
        <p:blipFill>
          <a:blip r:embed="rId3"/>
          <a:stretch>
            <a:fillRect/>
          </a:stretch>
        </p:blipFill>
        <p:spPr>
          <a:xfrm>
            <a:off x="256414" y="198438"/>
            <a:ext cx="3330164" cy="1197901"/>
          </a:xfrm>
          <a:prstGeom prst="rect">
            <a:avLst/>
          </a:prstGeom>
        </p:spPr>
      </p:pic>
      <p:sp>
        <p:nvSpPr>
          <p:cNvPr id="5" name="Title 4">
            <a:extLst>
              <a:ext uri="{FF2B5EF4-FFF2-40B4-BE49-F238E27FC236}">
                <a16:creationId xmlns:a16="http://schemas.microsoft.com/office/drawing/2014/main" id="{8D046835-14FF-4680-B6BA-F69FC886B348}"/>
              </a:ext>
            </a:extLst>
          </p:cNvPr>
          <p:cNvSpPr>
            <a:spLocks noGrp="1"/>
          </p:cNvSpPr>
          <p:nvPr>
            <p:ph type="title"/>
          </p:nvPr>
        </p:nvSpPr>
        <p:spPr/>
        <p:txBody>
          <a:bodyPr/>
          <a:lstStyle/>
          <a:p>
            <a:pPr algn="r"/>
            <a:r>
              <a:rPr lang="en-US" dirty="0"/>
              <a:t>Lighthouse Awards</a:t>
            </a:r>
          </a:p>
        </p:txBody>
      </p:sp>
      <p:pic>
        <p:nvPicPr>
          <p:cNvPr id="4" name="Picture 3" descr="Logo, company name&#10;&#10;Description automatically generated">
            <a:extLst>
              <a:ext uri="{FF2B5EF4-FFF2-40B4-BE49-F238E27FC236}">
                <a16:creationId xmlns:a16="http://schemas.microsoft.com/office/drawing/2014/main" id="{6EB2677A-09D0-448C-BD46-B0B38C56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39" y="4981356"/>
            <a:ext cx="3143712" cy="1304640"/>
          </a:xfrm>
          <a:prstGeom prst="rect">
            <a:avLst/>
          </a:prstGeom>
        </p:spPr>
      </p:pic>
      <p:sp>
        <p:nvSpPr>
          <p:cNvPr id="8" name="TextBox 7">
            <a:extLst>
              <a:ext uri="{FF2B5EF4-FFF2-40B4-BE49-F238E27FC236}">
                <a16:creationId xmlns:a16="http://schemas.microsoft.com/office/drawing/2014/main" id="{5D87FDBF-6FBC-4888-8401-C3CA854128B4}"/>
              </a:ext>
            </a:extLst>
          </p:cNvPr>
          <p:cNvSpPr txBox="1"/>
          <p:nvPr/>
        </p:nvSpPr>
        <p:spPr>
          <a:xfrm>
            <a:off x="4260575" y="1421649"/>
            <a:ext cx="4426225" cy="5078313"/>
          </a:xfrm>
          <a:prstGeom prst="rect">
            <a:avLst/>
          </a:prstGeom>
          <a:noFill/>
        </p:spPr>
        <p:txBody>
          <a:bodyPr wrap="square" rtlCol="0">
            <a:spAutoFit/>
          </a:bodyPr>
          <a:lstStyle/>
          <a:p>
            <a:r>
              <a:rPr lang="en-US" b="1" dirty="0">
                <a:solidFill>
                  <a:schemeClr val="tx2">
                    <a:lumMod val="60000"/>
                    <a:lumOff val="40000"/>
                  </a:schemeClr>
                </a:solidFill>
              </a:rPr>
              <a:t>Summary:</a:t>
            </a:r>
            <a:r>
              <a:rPr lang="en-US" dirty="0">
                <a:solidFill>
                  <a:schemeClr val="tx2">
                    <a:lumMod val="60000"/>
                    <a:lumOff val="40000"/>
                  </a:schemeClr>
                </a:solidFill>
              </a:rPr>
              <a:t> </a:t>
            </a:r>
          </a:p>
          <a:p>
            <a:r>
              <a:rPr lang="en-US" dirty="0">
                <a:solidFill>
                  <a:schemeClr val="tx2">
                    <a:lumMod val="60000"/>
                    <a:lumOff val="40000"/>
                  </a:schemeClr>
                </a:solidFill>
              </a:rPr>
              <a:t>In recent years </a:t>
            </a:r>
            <a:r>
              <a:rPr lang="en-US" dirty="0">
                <a:solidFill>
                  <a:schemeClr val="tx2">
                    <a:lumMod val="60000"/>
                    <a:lumOff val="40000"/>
                  </a:schemeClr>
                </a:solidFill>
                <a:latin typeface="Montserrat"/>
              </a:rPr>
              <a:t>t</a:t>
            </a:r>
            <a:r>
              <a:rPr lang="en-US" b="0" i="0" dirty="0">
                <a:solidFill>
                  <a:schemeClr val="tx2">
                    <a:lumMod val="60000"/>
                    <a:lumOff val="40000"/>
                  </a:schemeClr>
                </a:solidFill>
                <a:effectLst/>
                <a:latin typeface="Montserrat"/>
              </a:rPr>
              <a:t>he Port of Albany has </a:t>
            </a:r>
            <a:r>
              <a:rPr lang="en-US" dirty="0">
                <a:solidFill>
                  <a:schemeClr val="tx2">
                    <a:lumMod val="60000"/>
                    <a:lumOff val="40000"/>
                  </a:schemeClr>
                </a:solidFill>
                <a:latin typeface="Montserrat"/>
              </a:rPr>
              <a:t>been </a:t>
            </a:r>
            <a:r>
              <a:rPr lang="en-US" b="0" i="0" dirty="0">
                <a:solidFill>
                  <a:schemeClr val="tx2">
                    <a:lumMod val="60000"/>
                    <a:lumOff val="40000"/>
                  </a:schemeClr>
                </a:solidFill>
                <a:effectLst/>
                <a:latin typeface="Montserrat"/>
              </a:rPr>
              <a:t>implementing recommendations of a growth strategy and market assessment that prioritized expansion. This would create new long term economic development opportunities for the region and beyond. </a:t>
            </a:r>
          </a:p>
          <a:p>
            <a:r>
              <a:rPr lang="en-US" b="0" i="0" dirty="0">
                <a:solidFill>
                  <a:schemeClr val="tx2">
                    <a:lumMod val="60000"/>
                    <a:lumOff val="40000"/>
                  </a:schemeClr>
                </a:solidFill>
                <a:effectLst/>
                <a:latin typeface="Montserrat"/>
              </a:rPr>
              <a:t>The Port purchased 80-acres adjacent to its southern border, pursued due diligence and permitting and began marketing for Port development and offshore wind supply chain development. Since the concept was so visionary, the Port worked with consulting engineers to develop a 3D visualization video to use in business development and marketing efforts to be able to convey what was possible at the site.  The Port now has a development and user agreement.</a:t>
            </a:r>
            <a:endParaRPr lang="en-US" i="1" dirty="0">
              <a:solidFill>
                <a:schemeClr val="tx2">
                  <a:lumMod val="60000"/>
                  <a:lumOff val="40000"/>
                </a:schemeClr>
              </a:solidFill>
            </a:endParaRPr>
          </a:p>
        </p:txBody>
      </p:sp>
      <p:sp>
        <p:nvSpPr>
          <p:cNvPr id="11" name="TextBox 9">
            <a:extLst>
              <a:ext uri="{FF2B5EF4-FFF2-40B4-BE49-F238E27FC236}">
                <a16:creationId xmlns:a16="http://schemas.microsoft.com/office/drawing/2014/main" id="{CA90C9F8-AAB6-42BD-9507-2E8272571576}"/>
              </a:ext>
            </a:extLst>
          </p:cNvPr>
          <p:cNvSpPr txBox="1">
            <a:spLocks noChangeArrowheads="1"/>
          </p:cNvSpPr>
          <p:nvPr/>
        </p:nvSpPr>
        <p:spPr bwMode="auto">
          <a:xfrm>
            <a:off x="159186" y="2875154"/>
            <a:ext cx="350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tx2">
                    <a:lumMod val="60000"/>
                    <a:lumOff val="40000"/>
                  </a:schemeClr>
                </a:solidFill>
              </a:rPr>
              <a:t>3D Visualization for Port Expansion and Offshore Wind Attraction Site</a:t>
            </a:r>
          </a:p>
        </p:txBody>
      </p:sp>
    </p:spTree>
    <p:extLst>
      <p:ext uri="{BB962C8B-B14F-4D97-AF65-F5344CB8AC3E}">
        <p14:creationId xmlns:p14="http://schemas.microsoft.com/office/powerpoint/2010/main" val="174290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44E55D-73FE-44BA-ACA4-27CC187321D4}"/>
              </a:ext>
            </a:extLst>
          </p:cNvPr>
          <p:cNvSpPr>
            <a:spLocks noChangeArrowheads="1"/>
          </p:cNvSpPr>
          <p:nvPr/>
        </p:nvSpPr>
        <p:spPr bwMode="auto">
          <a:xfrm>
            <a:off x="85851" y="1396339"/>
            <a:ext cx="3503613" cy="5148262"/>
          </a:xfrm>
          <a:prstGeom prst="rect">
            <a:avLst/>
          </a:prstGeom>
          <a:solidFill>
            <a:schemeClr val="bg1"/>
          </a:solidFill>
          <a:ln>
            <a:noFill/>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99CC"/>
              </a:solidFill>
            </a:endParaRPr>
          </a:p>
        </p:txBody>
      </p:sp>
      <p:sp>
        <p:nvSpPr>
          <p:cNvPr id="15363" name="TextBox 8">
            <a:extLst>
              <a:ext uri="{FF2B5EF4-FFF2-40B4-BE49-F238E27FC236}">
                <a16:creationId xmlns:a16="http://schemas.microsoft.com/office/drawing/2014/main" id="{2E65F456-F246-4F29-A494-C20F8E192074}"/>
              </a:ext>
            </a:extLst>
          </p:cNvPr>
          <p:cNvSpPr txBox="1">
            <a:spLocks noChangeArrowheads="1"/>
          </p:cNvSpPr>
          <p:nvPr/>
        </p:nvSpPr>
        <p:spPr bwMode="auto">
          <a:xfrm>
            <a:off x="163565" y="2101850"/>
            <a:ext cx="3803374"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400"/>
              </a:lnSpc>
              <a:spcBef>
                <a:spcPct val="0"/>
              </a:spcBef>
              <a:buFontTx/>
              <a:buNone/>
            </a:pPr>
            <a:r>
              <a:rPr lang="en-US" altLang="en-US" sz="4800" b="1" dirty="0">
                <a:solidFill>
                  <a:srgbClr val="261B6B"/>
                </a:solidFill>
              </a:rPr>
              <a:t>Port of Albany</a:t>
            </a:r>
          </a:p>
        </p:txBody>
      </p:sp>
      <p:sp>
        <p:nvSpPr>
          <p:cNvPr id="15366" name="TextBox 11">
            <a:extLst>
              <a:ext uri="{FF2B5EF4-FFF2-40B4-BE49-F238E27FC236}">
                <a16:creationId xmlns:a16="http://schemas.microsoft.com/office/drawing/2014/main" id="{8CC4805A-F522-4E37-B61F-82C598680C4A}"/>
              </a:ext>
            </a:extLst>
          </p:cNvPr>
          <p:cNvSpPr txBox="1">
            <a:spLocks noChangeArrowheads="1"/>
          </p:cNvSpPr>
          <p:nvPr/>
        </p:nvSpPr>
        <p:spPr bwMode="auto">
          <a:xfrm>
            <a:off x="149880" y="414264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Communications/ Video</a:t>
            </a:r>
          </a:p>
        </p:txBody>
      </p:sp>
      <p:cxnSp>
        <p:nvCxnSpPr>
          <p:cNvPr id="14" name="Straight Connector 13">
            <a:extLst>
              <a:ext uri="{FF2B5EF4-FFF2-40B4-BE49-F238E27FC236}">
                <a16:creationId xmlns:a16="http://schemas.microsoft.com/office/drawing/2014/main" id="{738EBDA2-2959-49BC-A423-9F654E18E125}"/>
              </a:ext>
            </a:extLst>
          </p:cNvPr>
          <p:cNvCxnSpPr/>
          <p:nvPr/>
        </p:nvCxnSpPr>
        <p:spPr>
          <a:xfrm rot="10800000">
            <a:off x="0" y="2085975"/>
            <a:ext cx="9144000" cy="1588"/>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504732-4FCC-4543-8482-6BE0FAEEE75C}"/>
              </a:ext>
            </a:extLst>
          </p:cNvPr>
          <p:cNvPicPr>
            <a:picLocks noChangeAspect="1"/>
          </p:cNvPicPr>
          <p:nvPr/>
        </p:nvPicPr>
        <p:blipFill>
          <a:blip r:embed="rId3"/>
          <a:stretch>
            <a:fillRect/>
          </a:stretch>
        </p:blipFill>
        <p:spPr>
          <a:xfrm>
            <a:off x="256414" y="198438"/>
            <a:ext cx="3330164" cy="1197901"/>
          </a:xfrm>
          <a:prstGeom prst="rect">
            <a:avLst/>
          </a:prstGeom>
        </p:spPr>
      </p:pic>
      <p:sp>
        <p:nvSpPr>
          <p:cNvPr id="5" name="Title 4">
            <a:extLst>
              <a:ext uri="{FF2B5EF4-FFF2-40B4-BE49-F238E27FC236}">
                <a16:creationId xmlns:a16="http://schemas.microsoft.com/office/drawing/2014/main" id="{8D046835-14FF-4680-B6BA-F69FC886B348}"/>
              </a:ext>
            </a:extLst>
          </p:cNvPr>
          <p:cNvSpPr>
            <a:spLocks noGrp="1"/>
          </p:cNvSpPr>
          <p:nvPr>
            <p:ph type="title"/>
          </p:nvPr>
        </p:nvSpPr>
        <p:spPr/>
        <p:txBody>
          <a:bodyPr/>
          <a:lstStyle/>
          <a:p>
            <a:pPr algn="r"/>
            <a:r>
              <a:rPr lang="en-US" dirty="0"/>
              <a:t>Lighthouse Awards</a:t>
            </a:r>
          </a:p>
        </p:txBody>
      </p:sp>
      <p:pic>
        <p:nvPicPr>
          <p:cNvPr id="4" name="Picture 3" descr="Logo, company name&#10;&#10;Description automatically generated">
            <a:extLst>
              <a:ext uri="{FF2B5EF4-FFF2-40B4-BE49-F238E27FC236}">
                <a16:creationId xmlns:a16="http://schemas.microsoft.com/office/drawing/2014/main" id="{6EB2677A-09D0-448C-BD46-B0B38C56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39" y="4981356"/>
            <a:ext cx="3143712" cy="1304640"/>
          </a:xfrm>
          <a:prstGeom prst="rect">
            <a:avLst/>
          </a:prstGeom>
        </p:spPr>
      </p:pic>
      <p:sp>
        <p:nvSpPr>
          <p:cNvPr id="8" name="TextBox 7">
            <a:extLst>
              <a:ext uri="{FF2B5EF4-FFF2-40B4-BE49-F238E27FC236}">
                <a16:creationId xmlns:a16="http://schemas.microsoft.com/office/drawing/2014/main" id="{5D87FDBF-6FBC-4888-8401-C3CA854128B4}"/>
              </a:ext>
            </a:extLst>
          </p:cNvPr>
          <p:cNvSpPr txBox="1"/>
          <p:nvPr/>
        </p:nvSpPr>
        <p:spPr>
          <a:xfrm>
            <a:off x="4260575" y="1590331"/>
            <a:ext cx="4426225" cy="3970318"/>
          </a:xfrm>
          <a:prstGeom prst="rect">
            <a:avLst/>
          </a:prstGeom>
          <a:noFill/>
        </p:spPr>
        <p:txBody>
          <a:bodyPr wrap="square" rtlCol="0">
            <a:spAutoFit/>
          </a:bodyPr>
          <a:lstStyle/>
          <a:p>
            <a:r>
              <a:rPr lang="en-US" b="1" dirty="0">
                <a:solidFill>
                  <a:schemeClr val="tx2">
                    <a:lumMod val="60000"/>
                    <a:lumOff val="40000"/>
                  </a:schemeClr>
                </a:solidFill>
              </a:rPr>
              <a:t>Overall Mission: </a:t>
            </a:r>
          </a:p>
          <a:p>
            <a:r>
              <a:rPr lang="en-US" dirty="0">
                <a:solidFill>
                  <a:schemeClr val="tx2">
                    <a:lumMod val="60000"/>
                    <a:lumOff val="40000"/>
                  </a:schemeClr>
                </a:solidFill>
              </a:rPr>
              <a:t>The Port of Albany leadership team focused on fulfilling the Port expansion and pursuing offshore wind supply chain development opportunities that require waterside access. This pursuit integrated with the Port’s mission, New York State aggressive initiative to support renewable energy and an industry need that is fast developing in the United States. </a:t>
            </a:r>
          </a:p>
          <a:p>
            <a:r>
              <a:rPr lang="en-US" dirty="0">
                <a:solidFill>
                  <a:schemeClr val="tx2">
                    <a:lumMod val="60000"/>
                    <a:lumOff val="40000"/>
                  </a:schemeClr>
                </a:solidFill>
              </a:rPr>
              <a:t>In 2021, the Port of Albany announced that it will host the first offshore wind manufacturing facility in the United States at the port expansion site. </a:t>
            </a:r>
            <a:endParaRPr lang="en-US" b="1" i="1" dirty="0">
              <a:solidFill>
                <a:schemeClr val="tx2">
                  <a:lumMod val="60000"/>
                  <a:lumOff val="40000"/>
                </a:schemeClr>
              </a:solidFill>
            </a:endParaRPr>
          </a:p>
        </p:txBody>
      </p:sp>
      <p:sp>
        <p:nvSpPr>
          <p:cNvPr id="11" name="TextBox 9">
            <a:extLst>
              <a:ext uri="{FF2B5EF4-FFF2-40B4-BE49-F238E27FC236}">
                <a16:creationId xmlns:a16="http://schemas.microsoft.com/office/drawing/2014/main" id="{C686ECC7-1AFA-4C1F-AE23-3AF982B07DFA}"/>
              </a:ext>
            </a:extLst>
          </p:cNvPr>
          <p:cNvSpPr txBox="1">
            <a:spLocks noChangeArrowheads="1"/>
          </p:cNvSpPr>
          <p:nvPr/>
        </p:nvSpPr>
        <p:spPr bwMode="auto">
          <a:xfrm>
            <a:off x="159186" y="2875154"/>
            <a:ext cx="350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tx2">
                    <a:lumMod val="60000"/>
                    <a:lumOff val="40000"/>
                  </a:schemeClr>
                </a:solidFill>
              </a:rPr>
              <a:t>3D Visualization for Port Expansion and Offshore Wind Attraction Site</a:t>
            </a:r>
          </a:p>
        </p:txBody>
      </p:sp>
    </p:spTree>
    <p:extLst>
      <p:ext uri="{BB962C8B-B14F-4D97-AF65-F5344CB8AC3E}">
        <p14:creationId xmlns:p14="http://schemas.microsoft.com/office/powerpoint/2010/main" val="245016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44E55D-73FE-44BA-ACA4-27CC187321D4}"/>
              </a:ext>
            </a:extLst>
          </p:cNvPr>
          <p:cNvSpPr>
            <a:spLocks noChangeArrowheads="1"/>
          </p:cNvSpPr>
          <p:nvPr/>
        </p:nvSpPr>
        <p:spPr bwMode="auto">
          <a:xfrm>
            <a:off x="85851" y="1396339"/>
            <a:ext cx="3503613" cy="5148262"/>
          </a:xfrm>
          <a:prstGeom prst="rect">
            <a:avLst/>
          </a:prstGeom>
          <a:solidFill>
            <a:schemeClr val="bg1"/>
          </a:solidFill>
          <a:ln>
            <a:noFill/>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99CC"/>
              </a:solidFill>
            </a:endParaRPr>
          </a:p>
        </p:txBody>
      </p:sp>
      <p:sp>
        <p:nvSpPr>
          <p:cNvPr id="15363" name="TextBox 8">
            <a:extLst>
              <a:ext uri="{FF2B5EF4-FFF2-40B4-BE49-F238E27FC236}">
                <a16:creationId xmlns:a16="http://schemas.microsoft.com/office/drawing/2014/main" id="{2E65F456-F246-4F29-A494-C20F8E192074}"/>
              </a:ext>
            </a:extLst>
          </p:cNvPr>
          <p:cNvSpPr txBox="1">
            <a:spLocks noChangeArrowheads="1"/>
          </p:cNvSpPr>
          <p:nvPr/>
        </p:nvSpPr>
        <p:spPr bwMode="auto">
          <a:xfrm>
            <a:off x="163565" y="2101850"/>
            <a:ext cx="3803374"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400"/>
              </a:lnSpc>
              <a:spcBef>
                <a:spcPct val="0"/>
              </a:spcBef>
              <a:buFontTx/>
              <a:buNone/>
            </a:pPr>
            <a:r>
              <a:rPr lang="en-US" altLang="en-US" sz="4800" b="1" dirty="0">
                <a:solidFill>
                  <a:srgbClr val="261B6B"/>
                </a:solidFill>
              </a:rPr>
              <a:t>Port of Albany</a:t>
            </a:r>
          </a:p>
        </p:txBody>
      </p:sp>
      <p:sp>
        <p:nvSpPr>
          <p:cNvPr id="15366" name="TextBox 11">
            <a:extLst>
              <a:ext uri="{FF2B5EF4-FFF2-40B4-BE49-F238E27FC236}">
                <a16:creationId xmlns:a16="http://schemas.microsoft.com/office/drawing/2014/main" id="{8CC4805A-F522-4E37-B61F-82C598680C4A}"/>
              </a:ext>
            </a:extLst>
          </p:cNvPr>
          <p:cNvSpPr txBox="1">
            <a:spLocks noChangeArrowheads="1"/>
          </p:cNvSpPr>
          <p:nvPr/>
        </p:nvSpPr>
        <p:spPr bwMode="auto">
          <a:xfrm>
            <a:off x="149880" y="414264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solidFill>
                  <a:srgbClr val="002060"/>
                </a:solidFill>
              </a:rPr>
              <a:t>Communications/ Video</a:t>
            </a:r>
          </a:p>
        </p:txBody>
      </p:sp>
      <p:cxnSp>
        <p:nvCxnSpPr>
          <p:cNvPr id="14" name="Straight Connector 13">
            <a:extLst>
              <a:ext uri="{FF2B5EF4-FFF2-40B4-BE49-F238E27FC236}">
                <a16:creationId xmlns:a16="http://schemas.microsoft.com/office/drawing/2014/main" id="{738EBDA2-2959-49BC-A423-9F654E18E125}"/>
              </a:ext>
            </a:extLst>
          </p:cNvPr>
          <p:cNvCxnSpPr/>
          <p:nvPr/>
        </p:nvCxnSpPr>
        <p:spPr>
          <a:xfrm rot="10800000">
            <a:off x="0" y="2085975"/>
            <a:ext cx="9144000" cy="1588"/>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504732-4FCC-4543-8482-6BE0FAEEE75C}"/>
              </a:ext>
            </a:extLst>
          </p:cNvPr>
          <p:cNvPicPr>
            <a:picLocks noChangeAspect="1"/>
          </p:cNvPicPr>
          <p:nvPr/>
        </p:nvPicPr>
        <p:blipFill>
          <a:blip r:embed="rId3"/>
          <a:stretch>
            <a:fillRect/>
          </a:stretch>
        </p:blipFill>
        <p:spPr>
          <a:xfrm>
            <a:off x="256414" y="198438"/>
            <a:ext cx="3330164" cy="1197901"/>
          </a:xfrm>
          <a:prstGeom prst="rect">
            <a:avLst/>
          </a:prstGeom>
        </p:spPr>
      </p:pic>
      <p:sp>
        <p:nvSpPr>
          <p:cNvPr id="5" name="Title 4">
            <a:extLst>
              <a:ext uri="{FF2B5EF4-FFF2-40B4-BE49-F238E27FC236}">
                <a16:creationId xmlns:a16="http://schemas.microsoft.com/office/drawing/2014/main" id="{8D046835-14FF-4680-B6BA-F69FC886B348}"/>
              </a:ext>
            </a:extLst>
          </p:cNvPr>
          <p:cNvSpPr>
            <a:spLocks noGrp="1"/>
          </p:cNvSpPr>
          <p:nvPr>
            <p:ph type="title"/>
          </p:nvPr>
        </p:nvSpPr>
        <p:spPr/>
        <p:txBody>
          <a:bodyPr/>
          <a:lstStyle/>
          <a:p>
            <a:pPr algn="r"/>
            <a:r>
              <a:rPr lang="en-US" dirty="0"/>
              <a:t>Lighthouse Awards</a:t>
            </a:r>
          </a:p>
        </p:txBody>
      </p:sp>
      <p:pic>
        <p:nvPicPr>
          <p:cNvPr id="4" name="Picture 3" descr="Logo, company name&#10;&#10;Description automatically generated">
            <a:extLst>
              <a:ext uri="{FF2B5EF4-FFF2-40B4-BE49-F238E27FC236}">
                <a16:creationId xmlns:a16="http://schemas.microsoft.com/office/drawing/2014/main" id="{6EB2677A-09D0-448C-BD46-B0B38C56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39" y="4981356"/>
            <a:ext cx="3143712" cy="1304640"/>
          </a:xfrm>
          <a:prstGeom prst="rect">
            <a:avLst/>
          </a:prstGeom>
        </p:spPr>
      </p:pic>
      <p:sp>
        <p:nvSpPr>
          <p:cNvPr id="8" name="TextBox 7">
            <a:extLst>
              <a:ext uri="{FF2B5EF4-FFF2-40B4-BE49-F238E27FC236}">
                <a16:creationId xmlns:a16="http://schemas.microsoft.com/office/drawing/2014/main" id="{5D87FDBF-6FBC-4888-8401-C3CA854128B4}"/>
              </a:ext>
            </a:extLst>
          </p:cNvPr>
          <p:cNvSpPr txBox="1"/>
          <p:nvPr/>
        </p:nvSpPr>
        <p:spPr>
          <a:xfrm>
            <a:off x="4260575" y="1590331"/>
            <a:ext cx="4426225" cy="5355312"/>
          </a:xfrm>
          <a:prstGeom prst="rect">
            <a:avLst/>
          </a:prstGeom>
          <a:noFill/>
        </p:spPr>
        <p:txBody>
          <a:bodyPr wrap="square" rtlCol="0">
            <a:spAutoFit/>
          </a:bodyPr>
          <a:lstStyle/>
          <a:p>
            <a:r>
              <a:rPr lang="en-US" b="1" dirty="0">
                <a:solidFill>
                  <a:schemeClr val="tx2">
                    <a:lumMod val="60000"/>
                    <a:lumOff val="40000"/>
                  </a:schemeClr>
                </a:solidFill>
              </a:rPr>
              <a:t>Planning &amp; Programming:</a:t>
            </a:r>
          </a:p>
          <a:p>
            <a:pPr lvl="1"/>
            <a:r>
              <a:rPr lang="en-US" b="1" u="sng" dirty="0">
                <a:solidFill>
                  <a:schemeClr val="tx2">
                    <a:lumMod val="60000"/>
                    <a:lumOff val="40000"/>
                  </a:schemeClr>
                </a:solidFill>
              </a:rPr>
              <a:t>Objective:</a:t>
            </a:r>
            <a:r>
              <a:rPr lang="en-US" b="1" i="1" dirty="0">
                <a:solidFill>
                  <a:schemeClr val="tx2">
                    <a:lumMod val="60000"/>
                    <a:lumOff val="40000"/>
                  </a:schemeClr>
                </a:solidFill>
              </a:rPr>
              <a:t> </a:t>
            </a:r>
            <a:r>
              <a:rPr lang="en-US" dirty="0">
                <a:solidFill>
                  <a:schemeClr val="tx2">
                    <a:lumMod val="60000"/>
                    <a:lumOff val="40000"/>
                  </a:schemeClr>
                </a:solidFill>
              </a:rPr>
              <a:t>Develop a marketing piece to convey the vision and highlight the possibilities of developing the 80-acres. </a:t>
            </a:r>
          </a:p>
          <a:p>
            <a:pPr lvl="1"/>
            <a:r>
              <a:rPr lang="en-US" dirty="0">
                <a:solidFill>
                  <a:schemeClr val="tx2">
                    <a:lumMod val="60000"/>
                    <a:lumOff val="40000"/>
                  </a:schemeClr>
                </a:solidFill>
              </a:rPr>
              <a:t>It is currently a forested, vacant site. The 3D video was determined to be the most effective way to market the property to convey the vision and possibilities, including to overseas companies. </a:t>
            </a:r>
          </a:p>
          <a:p>
            <a:pPr lvl="1"/>
            <a:r>
              <a:rPr lang="en-US" b="1" u="sng" dirty="0">
                <a:solidFill>
                  <a:schemeClr val="tx2">
                    <a:lumMod val="60000"/>
                    <a:lumOff val="40000"/>
                  </a:schemeClr>
                </a:solidFill>
              </a:rPr>
              <a:t>Primary Audiences: </a:t>
            </a:r>
            <a:r>
              <a:rPr lang="en-US" dirty="0">
                <a:solidFill>
                  <a:schemeClr val="tx2">
                    <a:lumMod val="60000"/>
                    <a:lumOff val="40000"/>
                  </a:schemeClr>
                </a:solidFill>
              </a:rPr>
              <a:t>The primary target was global offshore wind supply chain companies, specifically developers and manufacturing companies.</a:t>
            </a:r>
          </a:p>
          <a:p>
            <a:pPr lvl="1"/>
            <a:r>
              <a:rPr lang="en-US" b="1" u="sng" dirty="0">
                <a:solidFill>
                  <a:schemeClr val="tx2">
                    <a:lumMod val="60000"/>
                    <a:lumOff val="40000"/>
                  </a:schemeClr>
                </a:solidFill>
              </a:rPr>
              <a:t>Secondary Audiences:</a:t>
            </a:r>
            <a:r>
              <a:rPr lang="en-US" b="1" dirty="0">
                <a:solidFill>
                  <a:schemeClr val="tx2">
                    <a:lumMod val="60000"/>
                    <a:lumOff val="40000"/>
                  </a:schemeClr>
                </a:solidFill>
              </a:rPr>
              <a:t> </a:t>
            </a:r>
            <a:r>
              <a:rPr lang="en-US" dirty="0">
                <a:solidFill>
                  <a:schemeClr val="tx2">
                    <a:lumMod val="60000"/>
                    <a:lumOff val="40000"/>
                  </a:schemeClr>
                </a:solidFill>
              </a:rPr>
              <a:t>This tool is useful for resource development as well as conveying the vision to local and regional leaders, community groups and media. </a:t>
            </a:r>
            <a:endParaRPr lang="en-US" b="1" u="sng" dirty="0">
              <a:solidFill>
                <a:schemeClr val="tx2">
                  <a:lumMod val="60000"/>
                  <a:lumOff val="40000"/>
                </a:schemeClr>
              </a:solidFill>
            </a:endParaRPr>
          </a:p>
        </p:txBody>
      </p:sp>
      <p:sp>
        <p:nvSpPr>
          <p:cNvPr id="11" name="TextBox 9">
            <a:extLst>
              <a:ext uri="{FF2B5EF4-FFF2-40B4-BE49-F238E27FC236}">
                <a16:creationId xmlns:a16="http://schemas.microsoft.com/office/drawing/2014/main" id="{AF6CB7BE-AEE0-4C32-A50A-99D13B59AEDA}"/>
              </a:ext>
            </a:extLst>
          </p:cNvPr>
          <p:cNvSpPr txBox="1">
            <a:spLocks noChangeArrowheads="1"/>
          </p:cNvSpPr>
          <p:nvPr/>
        </p:nvSpPr>
        <p:spPr bwMode="auto">
          <a:xfrm>
            <a:off x="159186" y="2875154"/>
            <a:ext cx="350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tx2">
                    <a:lumMod val="60000"/>
                    <a:lumOff val="40000"/>
                  </a:schemeClr>
                </a:solidFill>
              </a:rPr>
              <a:t>3D Visualization for Port Expansion and Offshore Wind Attraction Site</a:t>
            </a:r>
          </a:p>
        </p:txBody>
      </p:sp>
    </p:spTree>
    <p:extLst>
      <p:ext uri="{BB962C8B-B14F-4D97-AF65-F5344CB8AC3E}">
        <p14:creationId xmlns:p14="http://schemas.microsoft.com/office/powerpoint/2010/main" val="125567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44E55D-73FE-44BA-ACA4-27CC187321D4}"/>
              </a:ext>
            </a:extLst>
          </p:cNvPr>
          <p:cNvSpPr>
            <a:spLocks noChangeArrowheads="1"/>
          </p:cNvSpPr>
          <p:nvPr/>
        </p:nvSpPr>
        <p:spPr bwMode="auto">
          <a:xfrm>
            <a:off x="85851" y="1396339"/>
            <a:ext cx="3503613" cy="5148262"/>
          </a:xfrm>
          <a:prstGeom prst="rect">
            <a:avLst/>
          </a:prstGeom>
          <a:solidFill>
            <a:schemeClr val="bg1"/>
          </a:solidFill>
          <a:ln>
            <a:noFill/>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99CC"/>
              </a:solidFill>
            </a:endParaRPr>
          </a:p>
        </p:txBody>
      </p:sp>
      <p:sp>
        <p:nvSpPr>
          <p:cNvPr id="15363" name="TextBox 8">
            <a:extLst>
              <a:ext uri="{FF2B5EF4-FFF2-40B4-BE49-F238E27FC236}">
                <a16:creationId xmlns:a16="http://schemas.microsoft.com/office/drawing/2014/main" id="{2E65F456-F246-4F29-A494-C20F8E192074}"/>
              </a:ext>
            </a:extLst>
          </p:cNvPr>
          <p:cNvSpPr txBox="1">
            <a:spLocks noChangeArrowheads="1"/>
          </p:cNvSpPr>
          <p:nvPr/>
        </p:nvSpPr>
        <p:spPr bwMode="auto">
          <a:xfrm>
            <a:off x="163565" y="2101850"/>
            <a:ext cx="3803374"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400"/>
              </a:lnSpc>
              <a:spcBef>
                <a:spcPct val="0"/>
              </a:spcBef>
              <a:buFontTx/>
              <a:buNone/>
            </a:pPr>
            <a:r>
              <a:rPr lang="en-US" altLang="en-US" sz="4800" b="1" dirty="0">
                <a:solidFill>
                  <a:srgbClr val="261B6B"/>
                </a:solidFill>
              </a:rPr>
              <a:t>Port of Albany</a:t>
            </a:r>
          </a:p>
        </p:txBody>
      </p:sp>
      <p:sp>
        <p:nvSpPr>
          <p:cNvPr id="15366" name="TextBox 11">
            <a:extLst>
              <a:ext uri="{FF2B5EF4-FFF2-40B4-BE49-F238E27FC236}">
                <a16:creationId xmlns:a16="http://schemas.microsoft.com/office/drawing/2014/main" id="{8CC4805A-F522-4E37-B61F-82C598680C4A}"/>
              </a:ext>
            </a:extLst>
          </p:cNvPr>
          <p:cNvSpPr txBox="1">
            <a:spLocks noChangeArrowheads="1"/>
          </p:cNvSpPr>
          <p:nvPr/>
        </p:nvSpPr>
        <p:spPr bwMode="auto">
          <a:xfrm>
            <a:off x="149880" y="414264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solidFill>
                  <a:srgbClr val="002060"/>
                </a:solidFill>
              </a:rPr>
              <a:t>Communications/ Video</a:t>
            </a:r>
          </a:p>
        </p:txBody>
      </p:sp>
      <p:cxnSp>
        <p:nvCxnSpPr>
          <p:cNvPr id="14" name="Straight Connector 13">
            <a:extLst>
              <a:ext uri="{FF2B5EF4-FFF2-40B4-BE49-F238E27FC236}">
                <a16:creationId xmlns:a16="http://schemas.microsoft.com/office/drawing/2014/main" id="{738EBDA2-2959-49BC-A423-9F654E18E125}"/>
              </a:ext>
            </a:extLst>
          </p:cNvPr>
          <p:cNvCxnSpPr/>
          <p:nvPr/>
        </p:nvCxnSpPr>
        <p:spPr>
          <a:xfrm rot="10800000">
            <a:off x="0" y="2085975"/>
            <a:ext cx="9144000" cy="1588"/>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504732-4FCC-4543-8482-6BE0FAEEE75C}"/>
              </a:ext>
            </a:extLst>
          </p:cNvPr>
          <p:cNvPicPr>
            <a:picLocks noChangeAspect="1"/>
          </p:cNvPicPr>
          <p:nvPr/>
        </p:nvPicPr>
        <p:blipFill>
          <a:blip r:embed="rId3"/>
          <a:stretch>
            <a:fillRect/>
          </a:stretch>
        </p:blipFill>
        <p:spPr>
          <a:xfrm>
            <a:off x="256414" y="198438"/>
            <a:ext cx="3330164" cy="1197901"/>
          </a:xfrm>
          <a:prstGeom prst="rect">
            <a:avLst/>
          </a:prstGeom>
        </p:spPr>
      </p:pic>
      <p:sp>
        <p:nvSpPr>
          <p:cNvPr id="5" name="Title 4">
            <a:extLst>
              <a:ext uri="{FF2B5EF4-FFF2-40B4-BE49-F238E27FC236}">
                <a16:creationId xmlns:a16="http://schemas.microsoft.com/office/drawing/2014/main" id="{8D046835-14FF-4680-B6BA-F69FC886B348}"/>
              </a:ext>
            </a:extLst>
          </p:cNvPr>
          <p:cNvSpPr>
            <a:spLocks noGrp="1"/>
          </p:cNvSpPr>
          <p:nvPr>
            <p:ph type="title"/>
          </p:nvPr>
        </p:nvSpPr>
        <p:spPr/>
        <p:txBody>
          <a:bodyPr/>
          <a:lstStyle/>
          <a:p>
            <a:pPr algn="r"/>
            <a:r>
              <a:rPr lang="en-US" dirty="0"/>
              <a:t>Lighthouse Awards</a:t>
            </a:r>
          </a:p>
        </p:txBody>
      </p:sp>
      <p:pic>
        <p:nvPicPr>
          <p:cNvPr id="4" name="Picture 3" descr="Logo, company name&#10;&#10;Description automatically generated">
            <a:extLst>
              <a:ext uri="{FF2B5EF4-FFF2-40B4-BE49-F238E27FC236}">
                <a16:creationId xmlns:a16="http://schemas.microsoft.com/office/drawing/2014/main" id="{6EB2677A-09D0-448C-BD46-B0B38C56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39" y="4981356"/>
            <a:ext cx="3143712" cy="1304640"/>
          </a:xfrm>
          <a:prstGeom prst="rect">
            <a:avLst/>
          </a:prstGeom>
        </p:spPr>
      </p:pic>
      <p:sp>
        <p:nvSpPr>
          <p:cNvPr id="8" name="TextBox 7">
            <a:extLst>
              <a:ext uri="{FF2B5EF4-FFF2-40B4-BE49-F238E27FC236}">
                <a16:creationId xmlns:a16="http://schemas.microsoft.com/office/drawing/2014/main" id="{5D87FDBF-6FBC-4888-8401-C3CA854128B4}"/>
              </a:ext>
            </a:extLst>
          </p:cNvPr>
          <p:cNvSpPr txBox="1"/>
          <p:nvPr/>
        </p:nvSpPr>
        <p:spPr>
          <a:xfrm>
            <a:off x="4260575" y="1596473"/>
            <a:ext cx="4426225" cy="5078313"/>
          </a:xfrm>
          <a:prstGeom prst="rect">
            <a:avLst/>
          </a:prstGeom>
          <a:noFill/>
        </p:spPr>
        <p:txBody>
          <a:bodyPr wrap="square" rtlCol="0">
            <a:spAutoFit/>
          </a:bodyPr>
          <a:lstStyle/>
          <a:p>
            <a:r>
              <a:rPr lang="en-US" b="1" u="sng" dirty="0">
                <a:solidFill>
                  <a:schemeClr val="tx2">
                    <a:lumMod val="60000"/>
                    <a:lumOff val="40000"/>
                  </a:schemeClr>
                </a:solidFill>
              </a:rPr>
              <a:t>Actions &amp; Outputs:</a:t>
            </a:r>
          </a:p>
          <a:p>
            <a:r>
              <a:rPr lang="en-US" dirty="0">
                <a:solidFill>
                  <a:schemeClr val="tx2">
                    <a:lumMod val="60000"/>
                    <a:lumOff val="40000"/>
                  </a:schemeClr>
                </a:solidFill>
              </a:rPr>
              <a:t>The Port of Albany utilized McFarland Johnson Consulting Engineers who were completing the site environmental and engineering work, to coordinate graphics and design team to develop the 3D visualization tool for marketing purposes. </a:t>
            </a:r>
          </a:p>
          <a:p>
            <a:r>
              <a:rPr lang="en-US" dirty="0">
                <a:solidFill>
                  <a:schemeClr val="tx2">
                    <a:lumMod val="60000"/>
                    <a:lumOff val="40000"/>
                  </a:schemeClr>
                </a:solidFill>
              </a:rPr>
              <a:t>The strategy was to help customers visualize the transformation of wooded, vacant land into a hub of offshore wind manufacturing and how it would tie in with the shipping of components along the Hudson River as well as the traffic flow of trucks and vehicles and personnel to the facility.</a:t>
            </a:r>
          </a:p>
          <a:p>
            <a:r>
              <a:rPr lang="en-US" dirty="0">
                <a:solidFill>
                  <a:schemeClr val="tx2">
                    <a:lumMod val="60000"/>
                    <a:lumOff val="40000"/>
                  </a:schemeClr>
                </a:solidFill>
              </a:rPr>
              <a:t>The Port focused on showing the commitment and foresight it had in developing this groundbreaking project in the United States by creating the opportunity. </a:t>
            </a:r>
          </a:p>
        </p:txBody>
      </p:sp>
      <p:sp>
        <p:nvSpPr>
          <p:cNvPr id="12" name="TextBox 9">
            <a:extLst>
              <a:ext uri="{FF2B5EF4-FFF2-40B4-BE49-F238E27FC236}">
                <a16:creationId xmlns:a16="http://schemas.microsoft.com/office/drawing/2014/main" id="{809CF010-B783-4DA1-88DC-1D5F284096C6}"/>
              </a:ext>
            </a:extLst>
          </p:cNvPr>
          <p:cNvSpPr txBox="1">
            <a:spLocks noChangeArrowheads="1"/>
          </p:cNvSpPr>
          <p:nvPr/>
        </p:nvSpPr>
        <p:spPr bwMode="auto">
          <a:xfrm>
            <a:off x="159186" y="2875154"/>
            <a:ext cx="350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tx2">
                    <a:lumMod val="60000"/>
                    <a:lumOff val="40000"/>
                  </a:schemeClr>
                </a:solidFill>
              </a:rPr>
              <a:t>3D Visualization for Port Expansion and Offshore Wind Attraction Site</a:t>
            </a:r>
          </a:p>
        </p:txBody>
      </p:sp>
    </p:spTree>
    <p:extLst>
      <p:ext uri="{BB962C8B-B14F-4D97-AF65-F5344CB8AC3E}">
        <p14:creationId xmlns:p14="http://schemas.microsoft.com/office/powerpoint/2010/main" val="348103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44E55D-73FE-44BA-ACA4-27CC187321D4}"/>
              </a:ext>
            </a:extLst>
          </p:cNvPr>
          <p:cNvSpPr>
            <a:spLocks noChangeArrowheads="1"/>
          </p:cNvSpPr>
          <p:nvPr/>
        </p:nvSpPr>
        <p:spPr bwMode="auto">
          <a:xfrm>
            <a:off x="85851" y="1396339"/>
            <a:ext cx="3503613" cy="5148262"/>
          </a:xfrm>
          <a:prstGeom prst="rect">
            <a:avLst/>
          </a:prstGeom>
          <a:solidFill>
            <a:schemeClr val="bg1"/>
          </a:solidFill>
          <a:ln>
            <a:noFill/>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99CC"/>
              </a:solidFill>
            </a:endParaRPr>
          </a:p>
        </p:txBody>
      </p:sp>
      <p:sp>
        <p:nvSpPr>
          <p:cNvPr id="15363" name="TextBox 8">
            <a:extLst>
              <a:ext uri="{FF2B5EF4-FFF2-40B4-BE49-F238E27FC236}">
                <a16:creationId xmlns:a16="http://schemas.microsoft.com/office/drawing/2014/main" id="{2E65F456-F246-4F29-A494-C20F8E192074}"/>
              </a:ext>
            </a:extLst>
          </p:cNvPr>
          <p:cNvSpPr txBox="1">
            <a:spLocks noChangeArrowheads="1"/>
          </p:cNvSpPr>
          <p:nvPr/>
        </p:nvSpPr>
        <p:spPr bwMode="auto">
          <a:xfrm>
            <a:off x="163565" y="2101850"/>
            <a:ext cx="3803374"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400"/>
              </a:lnSpc>
              <a:spcBef>
                <a:spcPct val="0"/>
              </a:spcBef>
              <a:buFontTx/>
              <a:buNone/>
            </a:pPr>
            <a:r>
              <a:rPr lang="en-US" altLang="en-US" sz="4800" b="1" dirty="0">
                <a:solidFill>
                  <a:srgbClr val="261B6B"/>
                </a:solidFill>
              </a:rPr>
              <a:t>Port of Albany</a:t>
            </a:r>
          </a:p>
        </p:txBody>
      </p:sp>
      <p:sp>
        <p:nvSpPr>
          <p:cNvPr id="15366" name="TextBox 11">
            <a:extLst>
              <a:ext uri="{FF2B5EF4-FFF2-40B4-BE49-F238E27FC236}">
                <a16:creationId xmlns:a16="http://schemas.microsoft.com/office/drawing/2014/main" id="{8CC4805A-F522-4E37-B61F-82C598680C4A}"/>
              </a:ext>
            </a:extLst>
          </p:cNvPr>
          <p:cNvSpPr txBox="1">
            <a:spLocks noChangeArrowheads="1"/>
          </p:cNvSpPr>
          <p:nvPr/>
        </p:nvSpPr>
        <p:spPr bwMode="auto">
          <a:xfrm>
            <a:off x="149880" y="414264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solidFill>
                  <a:srgbClr val="002060"/>
                </a:solidFill>
              </a:rPr>
              <a:t>Communications/ Video</a:t>
            </a:r>
          </a:p>
        </p:txBody>
      </p:sp>
      <p:cxnSp>
        <p:nvCxnSpPr>
          <p:cNvPr id="14" name="Straight Connector 13">
            <a:extLst>
              <a:ext uri="{FF2B5EF4-FFF2-40B4-BE49-F238E27FC236}">
                <a16:creationId xmlns:a16="http://schemas.microsoft.com/office/drawing/2014/main" id="{738EBDA2-2959-49BC-A423-9F654E18E125}"/>
              </a:ext>
            </a:extLst>
          </p:cNvPr>
          <p:cNvCxnSpPr/>
          <p:nvPr/>
        </p:nvCxnSpPr>
        <p:spPr>
          <a:xfrm rot="10800000">
            <a:off x="0" y="2085975"/>
            <a:ext cx="9144000" cy="1588"/>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504732-4FCC-4543-8482-6BE0FAEEE75C}"/>
              </a:ext>
            </a:extLst>
          </p:cNvPr>
          <p:cNvPicPr>
            <a:picLocks noChangeAspect="1"/>
          </p:cNvPicPr>
          <p:nvPr/>
        </p:nvPicPr>
        <p:blipFill>
          <a:blip r:embed="rId3"/>
          <a:stretch>
            <a:fillRect/>
          </a:stretch>
        </p:blipFill>
        <p:spPr>
          <a:xfrm>
            <a:off x="256414" y="198438"/>
            <a:ext cx="3330164" cy="1197901"/>
          </a:xfrm>
          <a:prstGeom prst="rect">
            <a:avLst/>
          </a:prstGeom>
        </p:spPr>
      </p:pic>
      <p:sp>
        <p:nvSpPr>
          <p:cNvPr id="5" name="Title 4">
            <a:extLst>
              <a:ext uri="{FF2B5EF4-FFF2-40B4-BE49-F238E27FC236}">
                <a16:creationId xmlns:a16="http://schemas.microsoft.com/office/drawing/2014/main" id="{8D046835-14FF-4680-B6BA-F69FC886B348}"/>
              </a:ext>
            </a:extLst>
          </p:cNvPr>
          <p:cNvSpPr>
            <a:spLocks noGrp="1"/>
          </p:cNvSpPr>
          <p:nvPr>
            <p:ph type="title"/>
          </p:nvPr>
        </p:nvSpPr>
        <p:spPr/>
        <p:txBody>
          <a:bodyPr/>
          <a:lstStyle/>
          <a:p>
            <a:pPr algn="r"/>
            <a:r>
              <a:rPr lang="en-US" dirty="0"/>
              <a:t>Lighthouse Awards</a:t>
            </a:r>
          </a:p>
        </p:txBody>
      </p:sp>
      <p:pic>
        <p:nvPicPr>
          <p:cNvPr id="4" name="Picture 3" descr="Logo, company name&#10;&#10;Description automatically generated">
            <a:extLst>
              <a:ext uri="{FF2B5EF4-FFF2-40B4-BE49-F238E27FC236}">
                <a16:creationId xmlns:a16="http://schemas.microsoft.com/office/drawing/2014/main" id="{6EB2677A-09D0-448C-BD46-B0B38C56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39" y="4981356"/>
            <a:ext cx="3143712" cy="1304640"/>
          </a:xfrm>
          <a:prstGeom prst="rect">
            <a:avLst/>
          </a:prstGeom>
        </p:spPr>
      </p:pic>
      <p:sp>
        <p:nvSpPr>
          <p:cNvPr id="8" name="TextBox 7">
            <a:extLst>
              <a:ext uri="{FF2B5EF4-FFF2-40B4-BE49-F238E27FC236}">
                <a16:creationId xmlns:a16="http://schemas.microsoft.com/office/drawing/2014/main" id="{5D87FDBF-6FBC-4888-8401-C3CA854128B4}"/>
              </a:ext>
            </a:extLst>
          </p:cNvPr>
          <p:cNvSpPr txBox="1"/>
          <p:nvPr/>
        </p:nvSpPr>
        <p:spPr>
          <a:xfrm>
            <a:off x="4260575" y="1596473"/>
            <a:ext cx="4426225" cy="5909310"/>
          </a:xfrm>
          <a:prstGeom prst="rect">
            <a:avLst/>
          </a:prstGeom>
          <a:noFill/>
        </p:spPr>
        <p:txBody>
          <a:bodyPr wrap="square" rtlCol="0">
            <a:spAutoFit/>
          </a:bodyPr>
          <a:lstStyle/>
          <a:p>
            <a:r>
              <a:rPr lang="en-US" b="1" u="sng" dirty="0">
                <a:solidFill>
                  <a:schemeClr val="tx2">
                    <a:lumMod val="60000"/>
                    <a:lumOff val="40000"/>
                  </a:schemeClr>
                </a:solidFill>
              </a:rPr>
              <a:t>Actions &amp; Outputs (continued):</a:t>
            </a:r>
          </a:p>
          <a:p>
            <a:r>
              <a:rPr lang="en-US" dirty="0">
                <a:solidFill>
                  <a:schemeClr val="tx2">
                    <a:lumMod val="60000"/>
                    <a:lumOff val="40000"/>
                  </a:schemeClr>
                </a:solidFill>
              </a:rPr>
              <a:t>The total cost of this marketing effort was under $20,000. </a:t>
            </a:r>
          </a:p>
          <a:p>
            <a:pPr algn="l" fontAlgn="base"/>
            <a:r>
              <a:rPr lang="en-US" dirty="0">
                <a:solidFill>
                  <a:schemeClr val="tx2">
                    <a:lumMod val="60000"/>
                    <a:lumOff val="40000"/>
                  </a:schemeClr>
                </a:solidFill>
              </a:rPr>
              <a:t>The effort was successful. New York State’s </a:t>
            </a:r>
            <a:r>
              <a:rPr lang="en-US" i="0" dirty="0">
                <a:solidFill>
                  <a:schemeClr val="tx2">
                    <a:lumMod val="60000"/>
                    <a:lumOff val="40000"/>
                  </a:schemeClr>
                </a:solidFill>
                <a:effectLst/>
                <a:latin typeface="Montserrat"/>
              </a:rPr>
              <a:t>Governor announced in his 2021 State of the State address an historic offshore wind investment by Equinor, </a:t>
            </a:r>
            <a:r>
              <a:rPr lang="en-US" i="0" dirty="0" err="1">
                <a:solidFill>
                  <a:schemeClr val="tx2">
                    <a:lumMod val="60000"/>
                    <a:lumOff val="40000"/>
                  </a:schemeClr>
                </a:solidFill>
                <a:effectLst/>
                <a:latin typeface="Montserrat"/>
              </a:rPr>
              <a:t>Marmen</a:t>
            </a:r>
            <a:r>
              <a:rPr lang="en-US" i="0" dirty="0">
                <a:solidFill>
                  <a:schemeClr val="tx2">
                    <a:lumMod val="60000"/>
                    <a:lumOff val="40000"/>
                  </a:schemeClr>
                </a:solidFill>
                <a:effectLst/>
                <a:latin typeface="Montserrat"/>
              </a:rPr>
              <a:t> and </a:t>
            </a:r>
            <a:r>
              <a:rPr lang="en-US" i="0" dirty="0" err="1">
                <a:solidFill>
                  <a:schemeClr val="tx2">
                    <a:lumMod val="60000"/>
                    <a:lumOff val="40000"/>
                  </a:schemeClr>
                </a:solidFill>
                <a:effectLst/>
                <a:latin typeface="Montserrat"/>
              </a:rPr>
              <a:t>Welcon</a:t>
            </a:r>
            <a:r>
              <a:rPr lang="en-US" i="0" dirty="0">
                <a:solidFill>
                  <a:schemeClr val="tx2">
                    <a:lumMod val="60000"/>
                    <a:lumOff val="40000"/>
                  </a:schemeClr>
                </a:solidFill>
                <a:effectLst/>
                <a:latin typeface="Montserrat"/>
              </a:rPr>
              <a:t> at the Port of Albany as the first offshore wind tower manufacturing site in the nation.</a:t>
            </a:r>
          </a:p>
          <a:p>
            <a:pPr algn="l" fontAlgn="base"/>
            <a:r>
              <a:rPr lang="en-US" i="0" dirty="0">
                <a:solidFill>
                  <a:schemeClr val="tx2">
                    <a:lumMod val="60000"/>
                    <a:lumOff val="40000"/>
                  </a:schemeClr>
                </a:solidFill>
                <a:effectLst/>
                <a:latin typeface="Montserrat"/>
              </a:rPr>
              <a:t>The project will transform the Port’s 80-acre expansion site into a world class manufacturing facility and maritime operation. The project will also develop land in the Port’s existing district and utilize recently improved maritime enhancements to support this endeavor. This 3D visualization is being update to depict the actual planned operations.</a:t>
            </a:r>
          </a:p>
          <a:p>
            <a:br>
              <a:rPr lang="en-US" dirty="0">
                <a:solidFill>
                  <a:schemeClr val="tx2">
                    <a:lumMod val="60000"/>
                    <a:lumOff val="40000"/>
                  </a:schemeClr>
                </a:solidFill>
              </a:rPr>
            </a:br>
            <a:endParaRPr lang="en-US" dirty="0">
              <a:solidFill>
                <a:schemeClr val="tx2">
                  <a:lumMod val="60000"/>
                  <a:lumOff val="40000"/>
                </a:schemeClr>
              </a:solidFill>
            </a:endParaRPr>
          </a:p>
          <a:p>
            <a:endParaRPr lang="en-US" b="1" u="sng" dirty="0">
              <a:solidFill>
                <a:schemeClr val="tx2">
                  <a:lumMod val="60000"/>
                  <a:lumOff val="40000"/>
                </a:schemeClr>
              </a:solidFill>
            </a:endParaRPr>
          </a:p>
        </p:txBody>
      </p:sp>
      <p:sp>
        <p:nvSpPr>
          <p:cNvPr id="11" name="TextBox 9">
            <a:extLst>
              <a:ext uri="{FF2B5EF4-FFF2-40B4-BE49-F238E27FC236}">
                <a16:creationId xmlns:a16="http://schemas.microsoft.com/office/drawing/2014/main" id="{5E9015F6-B284-4BDE-BE4E-7AC0D7142AC2}"/>
              </a:ext>
            </a:extLst>
          </p:cNvPr>
          <p:cNvSpPr txBox="1">
            <a:spLocks noChangeArrowheads="1"/>
          </p:cNvSpPr>
          <p:nvPr/>
        </p:nvSpPr>
        <p:spPr bwMode="auto">
          <a:xfrm>
            <a:off x="159186" y="2813010"/>
            <a:ext cx="350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tx2">
                    <a:lumMod val="60000"/>
                    <a:lumOff val="40000"/>
                  </a:schemeClr>
                </a:solidFill>
              </a:rPr>
              <a:t>3D Visualization for Port Expansion and Offshore Wind Attraction Site</a:t>
            </a:r>
          </a:p>
        </p:txBody>
      </p:sp>
    </p:spTree>
    <p:extLst>
      <p:ext uri="{BB962C8B-B14F-4D97-AF65-F5344CB8AC3E}">
        <p14:creationId xmlns:p14="http://schemas.microsoft.com/office/powerpoint/2010/main" val="321793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E44E55D-73FE-44BA-ACA4-27CC187321D4}"/>
              </a:ext>
            </a:extLst>
          </p:cNvPr>
          <p:cNvSpPr>
            <a:spLocks noChangeArrowheads="1"/>
          </p:cNvSpPr>
          <p:nvPr/>
        </p:nvSpPr>
        <p:spPr bwMode="auto">
          <a:xfrm>
            <a:off x="85851" y="1396339"/>
            <a:ext cx="3503613" cy="5148262"/>
          </a:xfrm>
          <a:prstGeom prst="rect">
            <a:avLst/>
          </a:prstGeom>
          <a:solidFill>
            <a:schemeClr val="bg1"/>
          </a:solidFill>
          <a:ln>
            <a:noFill/>
          </a:ln>
          <a:effectLst>
            <a:outerShdw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99CC"/>
              </a:solidFill>
            </a:endParaRPr>
          </a:p>
        </p:txBody>
      </p:sp>
      <p:sp>
        <p:nvSpPr>
          <p:cNvPr id="15363" name="TextBox 8">
            <a:extLst>
              <a:ext uri="{FF2B5EF4-FFF2-40B4-BE49-F238E27FC236}">
                <a16:creationId xmlns:a16="http://schemas.microsoft.com/office/drawing/2014/main" id="{2E65F456-F246-4F29-A494-C20F8E192074}"/>
              </a:ext>
            </a:extLst>
          </p:cNvPr>
          <p:cNvSpPr txBox="1">
            <a:spLocks noChangeArrowheads="1"/>
          </p:cNvSpPr>
          <p:nvPr/>
        </p:nvSpPr>
        <p:spPr bwMode="auto">
          <a:xfrm>
            <a:off x="163565" y="2101850"/>
            <a:ext cx="3803374"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4400"/>
              </a:lnSpc>
              <a:spcBef>
                <a:spcPct val="0"/>
              </a:spcBef>
              <a:buFontTx/>
              <a:buNone/>
            </a:pPr>
            <a:r>
              <a:rPr lang="en-US" altLang="en-US" sz="4800" b="1" dirty="0">
                <a:solidFill>
                  <a:srgbClr val="261B6B"/>
                </a:solidFill>
              </a:rPr>
              <a:t>Port of Albany</a:t>
            </a:r>
          </a:p>
        </p:txBody>
      </p:sp>
      <p:sp>
        <p:nvSpPr>
          <p:cNvPr id="15366" name="TextBox 11">
            <a:extLst>
              <a:ext uri="{FF2B5EF4-FFF2-40B4-BE49-F238E27FC236}">
                <a16:creationId xmlns:a16="http://schemas.microsoft.com/office/drawing/2014/main" id="{8CC4805A-F522-4E37-B61F-82C598680C4A}"/>
              </a:ext>
            </a:extLst>
          </p:cNvPr>
          <p:cNvSpPr txBox="1">
            <a:spLocks noChangeArrowheads="1"/>
          </p:cNvSpPr>
          <p:nvPr/>
        </p:nvSpPr>
        <p:spPr bwMode="auto">
          <a:xfrm>
            <a:off x="149880" y="4142643"/>
            <a:ext cx="3503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solidFill>
                  <a:srgbClr val="002060"/>
                </a:solidFill>
              </a:rPr>
              <a:t>Communications/ Video</a:t>
            </a:r>
          </a:p>
        </p:txBody>
      </p:sp>
      <p:cxnSp>
        <p:nvCxnSpPr>
          <p:cNvPr id="14" name="Straight Connector 13">
            <a:extLst>
              <a:ext uri="{FF2B5EF4-FFF2-40B4-BE49-F238E27FC236}">
                <a16:creationId xmlns:a16="http://schemas.microsoft.com/office/drawing/2014/main" id="{738EBDA2-2959-49BC-A423-9F654E18E125}"/>
              </a:ext>
            </a:extLst>
          </p:cNvPr>
          <p:cNvCxnSpPr/>
          <p:nvPr/>
        </p:nvCxnSpPr>
        <p:spPr>
          <a:xfrm rot="10800000">
            <a:off x="0" y="2085975"/>
            <a:ext cx="9144000" cy="1588"/>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23504732-4FCC-4543-8482-6BE0FAEEE75C}"/>
              </a:ext>
            </a:extLst>
          </p:cNvPr>
          <p:cNvPicPr>
            <a:picLocks noChangeAspect="1"/>
          </p:cNvPicPr>
          <p:nvPr/>
        </p:nvPicPr>
        <p:blipFill>
          <a:blip r:embed="rId3"/>
          <a:stretch>
            <a:fillRect/>
          </a:stretch>
        </p:blipFill>
        <p:spPr>
          <a:xfrm>
            <a:off x="256414" y="198438"/>
            <a:ext cx="3330164" cy="1197901"/>
          </a:xfrm>
          <a:prstGeom prst="rect">
            <a:avLst/>
          </a:prstGeom>
        </p:spPr>
      </p:pic>
      <p:sp>
        <p:nvSpPr>
          <p:cNvPr id="5" name="Title 4">
            <a:extLst>
              <a:ext uri="{FF2B5EF4-FFF2-40B4-BE49-F238E27FC236}">
                <a16:creationId xmlns:a16="http://schemas.microsoft.com/office/drawing/2014/main" id="{8D046835-14FF-4680-B6BA-F69FC886B348}"/>
              </a:ext>
            </a:extLst>
          </p:cNvPr>
          <p:cNvSpPr>
            <a:spLocks noGrp="1"/>
          </p:cNvSpPr>
          <p:nvPr>
            <p:ph type="title"/>
          </p:nvPr>
        </p:nvSpPr>
        <p:spPr/>
        <p:txBody>
          <a:bodyPr/>
          <a:lstStyle/>
          <a:p>
            <a:pPr algn="r"/>
            <a:r>
              <a:rPr lang="en-US" dirty="0"/>
              <a:t>Lighthouse Awards</a:t>
            </a:r>
          </a:p>
        </p:txBody>
      </p:sp>
      <p:pic>
        <p:nvPicPr>
          <p:cNvPr id="4" name="Picture 3" descr="Logo, company name&#10;&#10;Description automatically generated">
            <a:extLst>
              <a:ext uri="{FF2B5EF4-FFF2-40B4-BE49-F238E27FC236}">
                <a16:creationId xmlns:a16="http://schemas.microsoft.com/office/drawing/2014/main" id="{6EB2677A-09D0-448C-BD46-B0B38C56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39" y="4981356"/>
            <a:ext cx="3143712" cy="1304640"/>
          </a:xfrm>
          <a:prstGeom prst="rect">
            <a:avLst/>
          </a:prstGeom>
        </p:spPr>
      </p:pic>
      <p:sp>
        <p:nvSpPr>
          <p:cNvPr id="8" name="TextBox 7">
            <a:extLst>
              <a:ext uri="{FF2B5EF4-FFF2-40B4-BE49-F238E27FC236}">
                <a16:creationId xmlns:a16="http://schemas.microsoft.com/office/drawing/2014/main" id="{5D87FDBF-6FBC-4888-8401-C3CA854128B4}"/>
              </a:ext>
            </a:extLst>
          </p:cNvPr>
          <p:cNvSpPr txBox="1"/>
          <p:nvPr/>
        </p:nvSpPr>
        <p:spPr>
          <a:xfrm>
            <a:off x="4260575" y="1596473"/>
            <a:ext cx="4426225" cy="5355312"/>
          </a:xfrm>
          <a:prstGeom prst="rect">
            <a:avLst/>
          </a:prstGeom>
          <a:noFill/>
        </p:spPr>
        <p:txBody>
          <a:bodyPr wrap="square" rtlCol="0">
            <a:spAutoFit/>
          </a:bodyPr>
          <a:lstStyle/>
          <a:p>
            <a:r>
              <a:rPr lang="en-US" b="1" u="sng" dirty="0">
                <a:solidFill>
                  <a:schemeClr val="tx2">
                    <a:lumMod val="60000"/>
                    <a:lumOff val="40000"/>
                  </a:schemeClr>
                </a:solidFill>
              </a:rPr>
              <a:t>Actions &amp; Outputs (continued):</a:t>
            </a:r>
          </a:p>
          <a:p>
            <a:pPr algn="l" fontAlgn="base"/>
            <a:r>
              <a:rPr lang="en-US" i="0" dirty="0">
                <a:solidFill>
                  <a:schemeClr val="tx2">
                    <a:lumMod val="60000"/>
                    <a:lumOff val="40000"/>
                  </a:schemeClr>
                </a:solidFill>
                <a:effectLst/>
                <a:latin typeface="Montserrat"/>
              </a:rPr>
              <a:t>A joint venture between </a:t>
            </a:r>
            <a:r>
              <a:rPr lang="en-US" i="0" dirty="0" err="1">
                <a:solidFill>
                  <a:schemeClr val="tx2">
                    <a:lumMod val="60000"/>
                    <a:lumOff val="40000"/>
                  </a:schemeClr>
                </a:solidFill>
                <a:effectLst/>
                <a:latin typeface="Montserrat"/>
              </a:rPr>
              <a:t>Marmen</a:t>
            </a:r>
            <a:r>
              <a:rPr lang="en-US" i="0" dirty="0">
                <a:solidFill>
                  <a:schemeClr val="tx2">
                    <a:lumMod val="60000"/>
                    <a:lumOff val="40000"/>
                  </a:schemeClr>
                </a:solidFill>
                <a:effectLst/>
                <a:latin typeface="Montserrat"/>
              </a:rPr>
              <a:t> and </a:t>
            </a:r>
            <a:r>
              <a:rPr lang="en-US" i="0" dirty="0" err="1">
                <a:solidFill>
                  <a:schemeClr val="tx2">
                    <a:lumMod val="60000"/>
                    <a:lumOff val="40000"/>
                  </a:schemeClr>
                </a:solidFill>
                <a:effectLst/>
                <a:latin typeface="Montserrat"/>
              </a:rPr>
              <a:t>Welcon</a:t>
            </a:r>
            <a:r>
              <a:rPr lang="en-US" i="0" dirty="0">
                <a:solidFill>
                  <a:schemeClr val="tx2">
                    <a:lumMod val="60000"/>
                    <a:lumOff val="40000"/>
                  </a:schemeClr>
                </a:solidFill>
                <a:effectLst/>
                <a:latin typeface="Montserrat"/>
              </a:rPr>
              <a:t> with partner Equinor Wind US LLC will operate the entirety of the project site where they will fabricate offshore wind towers in just over 600,000 square feet of new manufacturing space. The project is in design, engineering and permitting and construction will begin in 2022. The construction of the facilities and development of the site is expected to create 500 jobs. Once complete, the project will create 350 full-time, long term jobs</a:t>
            </a:r>
            <a:r>
              <a:rPr lang="en-US" dirty="0">
                <a:solidFill>
                  <a:schemeClr val="tx2">
                    <a:lumMod val="60000"/>
                    <a:lumOff val="40000"/>
                  </a:schemeClr>
                </a:solidFill>
                <a:latin typeface="Montserrat"/>
              </a:rPr>
              <a:t> and is creating a hub of offshore wind supply chain interest in and around the Port of Albany, New York.</a:t>
            </a:r>
            <a:endParaRPr lang="en-US" i="0" dirty="0">
              <a:solidFill>
                <a:schemeClr val="tx2">
                  <a:lumMod val="60000"/>
                  <a:lumOff val="40000"/>
                </a:schemeClr>
              </a:solidFill>
              <a:effectLst/>
              <a:latin typeface="Montserrat"/>
            </a:endParaRPr>
          </a:p>
          <a:p>
            <a:br>
              <a:rPr lang="en-US" dirty="0">
                <a:solidFill>
                  <a:schemeClr val="tx2">
                    <a:lumMod val="60000"/>
                    <a:lumOff val="40000"/>
                  </a:schemeClr>
                </a:solidFill>
              </a:rPr>
            </a:br>
            <a:endParaRPr lang="en-US" dirty="0">
              <a:solidFill>
                <a:schemeClr val="tx2">
                  <a:lumMod val="60000"/>
                  <a:lumOff val="40000"/>
                </a:schemeClr>
              </a:solidFill>
            </a:endParaRPr>
          </a:p>
          <a:p>
            <a:endParaRPr lang="en-US" b="1" u="sng" dirty="0">
              <a:solidFill>
                <a:schemeClr val="tx2">
                  <a:lumMod val="60000"/>
                  <a:lumOff val="40000"/>
                </a:schemeClr>
              </a:solidFill>
            </a:endParaRPr>
          </a:p>
        </p:txBody>
      </p:sp>
      <p:sp>
        <p:nvSpPr>
          <p:cNvPr id="11" name="TextBox 9">
            <a:extLst>
              <a:ext uri="{FF2B5EF4-FFF2-40B4-BE49-F238E27FC236}">
                <a16:creationId xmlns:a16="http://schemas.microsoft.com/office/drawing/2014/main" id="{D3DBF8B6-6118-4327-B845-2F4C20670693}"/>
              </a:ext>
            </a:extLst>
          </p:cNvPr>
          <p:cNvSpPr txBox="1">
            <a:spLocks noChangeArrowheads="1"/>
          </p:cNvSpPr>
          <p:nvPr/>
        </p:nvSpPr>
        <p:spPr bwMode="auto">
          <a:xfrm>
            <a:off x="159186" y="2875154"/>
            <a:ext cx="350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tx2">
                    <a:lumMod val="60000"/>
                    <a:lumOff val="40000"/>
                  </a:schemeClr>
                </a:solidFill>
              </a:rPr>
              <a:t>3D Visualization for Port Expansion and Offshore Wind Attraction Site</a:t>
            </a:r>
          </a:p>
        </p:txBody>
      </p:sp>
    </p:spTree>
    <p:extLst>
      <p:ext uri="{BB962C8B-B14F-4D97-AF65-F5344CB8AC3E}">
        <p14:creationId xmlns:p14="http://schemas.microsoft.com/office/powerpoint/2010/main" val="26748005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825</Words>
  <Application>Microsoft Office PowerPoint</Application>
  <PresentationFormat>On-screen Show (4:3)</PresentationFormat>
  <Paragraphs>61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Montserrat</vt:lpstr>
      <vt:lpstr>1_Office Theme</vt:lpstr>
      <vt:lpstr>Lighthouse Awards</vt:lpstr>
      <vt:lpstr>Lighthouse Awards</vt:lpstr>
      <vt:lpstr>Lighthouse Awards</vt:lpstr>
      <vt:lpstr>Lighthouse Awards</vt:lpstr>
      <vt:lpstr>Lighthouse Awards</vt:lpstr>
      <vt:lpstr>Lighthouse Awards</vt:lpstr>
      <vt:lpstr>Lighthouse Awards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Ellis</dc:creator>
  <cp:lastModifiedBy>Cheryl Stock</cp:lastModifiedBy>
  <cp:revision>24</cp:revision>
  <dcterms:created xsi:type="dcterms:W3CDTF">2019-01-15T14:32:10Z</dcterms:created>
  <dcterms:modified xsi:type="dcterms:W3CDTF">2021-05-21T16:28:21Z</dcterms:modified>
</cp:coreProperties>
</file>